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9144000" cy="5143500" type="screen16x9"/>
  <p:notesSz cx="6858000" cy="9144000"/>
  <p:embeddedFontLst>
    <p:embeddedFont>
      <p:font typeface="Calibri" panose="020F0502020204030204"/>
      <p:regular r:id="rId52"/>
      <p:bold r:id="rId53"/>
      <p:italic r:id="rId54"/>
      <p:boldItalic r:id="rId55"/>
    </p:embeddedFont>
    <p:embeddedFont>
      <p:font typeface="Short Stack" panose="02010500040000000007"/>
      <p:regular r:id="rId56"/>
    </p:embeddedFont>
    <p:embeddedFont>
      <p:font typeface="Helvetica Neue" panose="020B0604020202020204"/>
      <p:regular r:id="rId57"/>
      <p:bold r:id="rId58"/>
      <p:italic r:id="rId59"/>
      <p:boldItalic r:id="rId60"/>
    </p:embeddedFont>
    <p:embeddedFont>
      <p:font typeface="Indie Flower" panose="02000000000000000000"/>
      <p:regular r:id="rId61"/>
    </p:embeddedFont>
    <p:embeddedFont>
      <p:font typeface="Roboto" panose="02000000000000000000"/>
      <p:regular r:id="rId62"/>
      <p:bold r:id="rId63"/>
      <p:italic r:id="rId64"/>
      <p:boldItalic r:id="rId65"/>
    </p:embeddedFont>
    <p:embeddedFont>
      <p:font typeface="Oswald"/>
      <p:regular r:id="rId66"/>
    </p:embeddedFont>
    <p:embeddedFont>
      <p:font typeface="Georgia" panose="02040502050405020303"/>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font" Target="fonts/font19.fntdata"/><Relationship Id="rId7" Type="http://schemas.openxmlformats.org/officeDocument/2006/relationships/slide" Target="slides/slide3.xml"/><Relationship Id="rId69" Type="http://schemas.openxmlformats.org/officeDocument/2006/relationships/font" Target="fonts/font18.fntdata"/><Relationship Id="rId68" Type="http://schemas.openxmlformats.org/officeDocument/2006/relationships/font" Target="fonts/font17.fntdata"/><Relationship Id="rId67" Type="http://schemas.openxmlformats.org/officeDocument/2006/relationships/font" Target="fonts/font16.fntdata"/><Relationship Id="rId66" Type="http://schemas.openxmlformats.org/officeDocument/2006/relationships/font" Target="fonts/font15.fntdata"/><Relationship Id="rId65" Type="http://schemas.openxmlformats.org/officeDocument/2006/relationships/font" Target="fonts/font14.fntdata"/><Relationship Id="rId64" Type="http://schemas.openxmlformats.org/officeDocument/2006/relationships/font" Target="fonts/font13.fntdata"/><Relationship Id="rId63" Type="http://schemas.openxmlformats.org/officeDocument/2006/relationships/font" Target="fonts/font12.fntdata"/><Relationship Id="rId62" Type="http://schemas.openxmlformats.org/officeDocument/2006/relationships/font" Target="fonts/font11.fntdata"/><Relationship Id="rId61" Type="http://schemas.openxmlformats.org/officeDocument/2006/relationships/font" Target="fonts/font10.fntdata"/><Relationship Id="rId60" Type="http://schemas.openxmlformats.org/officeDocument/2006/relationships/font" Target="fonts/font9.fntdata"/><Relationship Id="rId6" Type="http://schemas.openxmlformats.org/officeDocument/2006/relationships/slide" Target="slides/slide2.xml"/><Relationship Id="rId59" Type="http://schemas.openxmlformats.org/officeDocument/2006/relationships/font" Target="fonts/font8.fntdata"/><Relationship Id="rId58" Type="http://schemas.openxmlformats.org/officeDocument/2006/relationships/font" Target="fonts/font7.fntdata"/><Relationship Id="rId57" Type="http://schemas.openxmlformats.org/officeDocument/2006/relationships/font" Target="fonts/font6.fntdata"/><Relationship Id="rId56" Type="http://schemas.openxmlformats.org/officeDocument/2006/relationships/font" Target="fonts/font5.fntdata"/><Relationship Id="rId55" Type="http://schemas.openxmlformats.org/officeDocument/2006/relationships/font" Target="fonts/font4.fntdata"/><Relationship Id="rId54" Type="http://schemas.openxmlformats.org/officeDocument/2006/relationships/font" Target="fonts/font3.fntdata"/><Relationship Id="rId53" Type="http://schemas.openxmlformats.org/officeDocument/2006/relationships/font" Target="fonts/font2.fntdata"/><Relationship Id="rId52" Type="http://schemas.openxmlformats.org/officeDocument/2006/relationships/font" Target="fonts/font1.fntdata"/><Relationship Id="rId51" Type="http://schemas.openxmlformats.org/officeDocument/2006/relationships/commentAuthors" Target="commentAuthors.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6-23T22:05:29.532" idx="1">
    <p:pos x="6000" y="0"/>
    <p:text>Looks great!
-David Zhu</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06-23T22:05:29.533" idx="2">
    <p:pos x="6000" y="0"/>
    <p:text>bar changes size between slides 32, 33
-David Zhu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4" Type="http://schemas.openxmlformats.org/officeDocument/2006/relationships/hyperlink" Target="https://coreos.com/blog/custom-resource-kubernetes-v17" TargetMode="External"/><Relationship Id="rId3" Type="http://schemas.openxmlformats.org/officeDocument/2006/relationships/hyperlink" Target="https://www.edutopia.org/blog/teaching-students-to-be-visionary-curriculum-stacey-goodman"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5" Type="http://schemas.openxmlformats.org/officeDocument/2006/relationships/hyperlink" Target="https://www.bmc.com/blogs/kubernetes-crd-custom-resource-definitions/" TargetMode="External"/><Relationship Id="rId4" Type="http://schemas.openxmlformats.org/officeDocument/2006/relationships/hyperlink" Target="https://kubernetes.io/docs/concepts/extend-kubernetes/api-extension/custom-resources/" TargetMode="External"/><Relationship Id="rId3" Type="http://schemas.openxmlformats.org/officeDocument/2006/relationships/hyperlink" Target="https://www.cncf.io/phippy-goes-to-the-zoo-book/" TargetMode="External"/><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5" Type="http://schemas.openxmlformats.org/officeDocument/2006/relationships/hyperlink" Target="https://www.bmc.com/blogs/kubernetes-crd-custom-resource-definitions/" TargetMode="External"/><Relationship Id="rId4" Type="http://schemas.openxmlformats.org/officeDocument/2006/relationships/hyperlink" Target="https://kubernetes.io/docs/concepts/extend-kubernetes/api-extension/custom-resources/" TargetMode="External"/><Relationship Id="rId3" Type="http://schemas.openxmlformats.org/officeDocument/2006/relationships/hyperlink" Target="https://www.cncf.io/phippy-goes-to-the-zoo-book/"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5" Type="http://schemas.openxmlformats.org/officeDocument/2006/relationships/hyperlink" Target="https://www.bmc.com/blogs/kubernetes-crd-custom-resource-definitions/" TargetMode="External"/><Relationship Id="rId4" Type="http://schemas.openxmlformats.org/officeDocument/2006/relationships/hyperlink" Target="https://kubernetes.io/docs/concepts/extend-kubernetes/api-extension/custom-resources/" TargetMode="External"/><Relationship Id="rId3" Type="http://schemas.openxmlformats.org/officeDocument/2006/relationships/hyperlink" Target="https://www.cncf.io/phippy-goes-to-the-zoo-book/" TargetMode="External"/><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4" Type="http://schemas.openxmlformats.org/officeDocument/2006/relationships/hyperlink" Target="https://kubernetes.io/docs/concepts/extend-kubernetes/api-extension/custom-resources/" TargetMode="External"/><Relationship Id="rId3" Type="http://schemas.openxmlformats.org/officeDocument/2006/relationships/hyperlink" Target="https://www.cncf.io/phippy-goes-to-the-zoo-book/"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kubernetes.io/docs/tasks/access-kubernetes-api/custom-resources/custom-resource-definition-versioning/" TargetMode="External"/><Relationship Id="rId7" Type="http://schemas.openxmlformats.org/officeDocument/2006/relationships/hyperlink" Target="https://godoc.org/github.com/kubernetes-sigs/controller-runtime/pkg" TargetMode="External"/><Relationship Id="rId6" Type="http://schemas.openxmlformats.org/officeDocument/2006/relationships/hyperlink" Target="https://kubernetes.io/docs/tasks/access-kubernetes-api/custom-resources/custom-resource-definitions/" TargetMode="External"/><Relationship Id="rId5" Type="http://schemas.openxmlformats.org/officeDocument/2006/relationships/hyperlink" Target="https://kubernetes.io/docs/concepts/extend-kubernetes/api-extension/custom-resources/#advanced-features-and-flexibility" TargetMode="External"/><Relationship Id="rId4" Type="http://schemas.openxmlformats.org/officeDocument/2006/relationships/hyperlink" Target="https://kubernetes.io/docs/concepts/extend-kubernetes/api-extension/custom-resources/" TargetMode="External"/><Relationship Id="rId3" Type="http://schemas.openxmlformats.org/officeDocument/2006/relationships/hyperlink" Target="https://kccnceu19.sched.com/event/MPZz/openapi-specs-towards-native-user-experience-of-crds-stefan-schimanski-red-hat?iframe=yes&amp;w=100%25&amp;sidebar=yes&amp;bg=no"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5" Type="http://schemas.openxmlformats.org/officeDocument/2006/relationships/hyperlink" Target="https://www.bmc.com/blogs/kubernetes-crd-custom-resource-definitions/" TargetMode="External"/><Relationship Id="rId4" Type="http://schemas.openxmlformats.org/officeDocument/2006/relationships/hyperlink" Target="https://kubernetes.io/docs/concepts/extend-kubernetes/api-extension/custom-resources/" TargetMode="External"/><Relationship Id="rId3" Type="http://schemas.openxmlformats.org/officeDocument/2006/relationships/hyperlink" Target="https://www.cncf.io/phippy-goes-to-the-zoo-book/" TargetMode="External"/><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4" Type="http://schemas.openxmlformats.org/officeDocument/2006/relationships/hyperlink" Target="https://kubernetes.io/docs/tasks/access-kubernetes-api/extend-api-custom-resource-definitions" TargetMode="External"/><Relationship Id="rId3" Type="http://schemas.openxmlformats.org/officeDocument/2006/relationships/hyperlink" Target="https://medium.com/faun/intro-to-kubebuilder-how-to-guide-for-building-custom-kubernetes-apis-using-crds-operators-6b8213f6dcc4" TargetMode="External"/><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4" Type="http://schemas.openxmlformats.org/officeDocument/2006/relationships/hyperlink" Target="http://drbenchmark.org/" TargetMode="External"/><Relationship Id="rId3" Type="http://schemas.openxmlformats.org/officeDocument/2006/relationships/hyperlink" Target="https://cloud.netapp.com/blog/snapshots-technology-cloud-volumes" TargetMode="External"/><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ngimage.net/no-cartoon-png-5/"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ngimage.net/no-cartoon-png-5/"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topstimes.com/contain/kubernetes-celebrates-its-fifth-birthday-reflecting-on-its-massive-growth/" TargetMode="Externa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3" name="Google Shape;1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2"/>
        <p:cNvGrpSpPr/>
        <p:nvPr/>
      </p:nvGrpSpPr>
      <p:grpSpPr>
        <a:xfrm>
          <a:off x="0" y="0"/>
          <a:ext cx="0" cy="0"/>
          <a:chOff x="0" y="0"/>
          <a:chExt cx="0" cy="0"/>
        </a:xfrm>
      </p:grpSpPr>
      <p:sp>
        <p:nvSpPr>
          <p:cNvPr id="333" name="Google Shape;3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Xing: To check how fast Kubernetes has been growing, we use # of API types inside the core as metrics to measure the growth rate. </a:t>
            </a:r>
            <a:endParaRPr lang="en-GB"/>
          </a:p>
          <a:p>
            <a:pPr marL="0" lvl="0" indent="0" algn="l" rtl="0">
              <a:lnSpc>
                <a:spcPct val="100000"/>
              </a:lnSpc>
              <a:spcBef>
                <a:spcPts val="0"/>
              </a:spcBef>
              <a:spcAft>
                <a:spcPts val="0"/>
              </a:spcAft>
              <a:buSzPts val="1100"/>
              <a:buNone/>
            </a:pPr>
            <a:r>
              <a:rPr lang="en-GB"/>
              <a:t>In release 0.4, there were only 19 API types.  Since then, it has doubled and tripled.</a:t>
            </a:r>
            <a:endParaRPr lang="en-GB"/>
          </a:p>
          <a:p>
            <a:pPr marL="0" lvl="0" indent="0" algn="l" rtl="0">
              <a:lnSpc>
                <a:spcPct val="100000"/>
              </a:lnSpc>
              <a:spcBef>
                <a:spcPts val="0"/>
              </a:spcBef>
              <a:spcAft>
                <a:spcPts val="0"/>
              </a:spcAft>
              <a:buSzPts val="1100"/>
              <a:buNone/>
            </a:pPr>
            <a:r>
              <a:rPr lang="en-GB"/>
              <a:t>Anyone want to guess how many API types were in release 1.10?</a:t>
            </a:r>
            <a:endParaRPr lang="en-GB"/>
          </a:p>
          <a:p>
            <a:pPr marL="0" lvl="0" indent="0" algn="l" rtl="0">
              <a:lnSpc>
                <a:spcPct val="100000"/>
              </a:lnSpc>
              <a:spcBef>
                <a:spcPts val="0"/>
              </a:spcBef>
              <a:spcAft>
                <a:spcPts val="0"/>
              </a:spcAft>
              <a:buSzPts val="1100"/>
              <a:buNone/>
            </a:pPr>
            <a:r>
              <a:rPr lang="en-GB"/>
              <a:t>-----------------------------------------------------------</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Do you know how fast</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To check how fast Kubernetes has been growning, we use # of API types inside the core the measure the growth rate. </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TODO: check #</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Use API types as metrics to measure how far k8s can grow</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20 APIs in 1.0 to &gt; 100 APIs in 1.15</a:t>
            </a:r>
            <a:endParaRPr lang="en-GB"/>
          </a:p>
          <a:p>
            <a:pPr marL="0" lvl="0" indent="0" algn="l" rtl="0">
              <a:lnSpc>
                <a:spcPct val="100000"/>
              </a:lnSpc>
              <a:spcBef>
                <a:spcPts val="0"/>
              </a:spcBef>
              <a:spcAft>
                <a:spcPts val="0"/>
              </a:spcAft>
              <a:buSzPts val="1100"/>
              <a:buNone/>
            </a:pPr>
            <a:r>
              <a:rPr lang="en-GB"/>
              <a:t>More controllers needed to support them</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It doubled and trippled</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8"/>
        <p:cNvGrpSpPr/>
        <p:nvPr/>
      </p:nvGrpSpPr>
      <p:grpSpPr>
        <a:xfrm>
          <a:off x="0" y="0"/>
          <a:ext cx="0" cy="0"/>
          <a:chOff x="0" y="0"/>
          <a:chExt cx="0" cy="0"/>
        </a:xfrm>
      </p:grpSpPr>
      <p:sp>
        <p:nvSpPr>
          <p:cNvPr id="339" name="Google Shape;3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GB"/>
              <a:t>Xing: It’s 110, that is almost 6 times as many as what we had in release 0.4</a:t>
            </a:r>
            <a:endParaRPr lang="en-GB"/>
          </a:p>
          <a:p>
            <a:pPr marL="0" lvl="0" indent="0" algn="l" rtl="0">
              <a:lnSpc>
                <a:spcPct val="100000"/>
              </a:lnSpc>
              <a:spcBef>
                <a:spcPts val="0"/>
              </a:spcBef>
              <a:spcAft>
                <a:spcPts val="0"/>
              </a:spcAft>
              <a:buSzPts val="110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4"/>
        <p:cNvGrpSpPr/>
        <p:nvPr/>
      </p:nvGrpSpPr>
      <p:grpSpPr>
        <a:xfrm>
          <a:off x="0" y="0"/>
          <a:ext cx="0" cy="0"/>
          <a:chOff x="0" y="0"/>
          <a:chExt cx="0" cy="0"/>
        </a:xfrm>
      </p:grpSpPr>
      <p:sp>
        <p:nvSpPr>
          <p:cNvPr id="345" name="Google Shape;34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GB"/>
              <a:t>With this growth rate, can you guess how many API types are in the latest release 1.15?  We’ll let you know the answer later.</a:t>
            </a:r>
            <a:endParaRPr lang="en-GB"/>
          </a:p>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2"/>
        <p:cNvGrpSpPr/>
        <p:nvPr/>
      </p:nvGrpSpPr>
      <p:grpSpPr>
        <a:xfrm>
          <a:off x="0" y="0"/>
          <a:ext cx="0" cy="0"/>
          <a:chOff x="0" y="0"/>
          <a:chExt cx="0" cy="0"/>
        </a:xfrm>
      </p:grpSpPr>
      <p:sp>
        <p:nvSpPr>
          <p:cNvPr id="353" name="Google Shape;353;p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200">
                <a:solidFill>
                  <a:srgbClr val="1D415A"/>
                </a:solidFill>
                <a:highlight>
                  <a:srgbClr val="FFFFFF"/>
                </a:highlight>
              </a:rPr>
              <a:t>Xing: Are we expecting k8s to become a scary k8s Giant?  How can we possibly manage and maintain this giant?</a:t>
            </a:r>
            <a:endParaRPr lang="en-GB" sz="1200">
              <a:solidFill>
                <a:srgbClr val="1D415A"/>
              </a:solidFill>
              <a:highlight>
                <a:srgbClr val="FFFFFF"/>
              </a:highlight>
            </a:endParaRPr>
          </a:p>
          <a:p>
            <a:pPr marL="0" lvl="0" indent="0" algn="l" rtl="0">
              <a:lnSpc>
                <a:spcPct val="100000"/>
              </a:lnSpc>
              <a:spcBef>
                <a:spcPts val="0"/>
              </a:spcBef>
              <a:spcAft>
                <a:spcPts val="0"/>
              </a:spcAft>
              <a:buSzPts val="1100"/>
              <a:buNone/>
            </a:pPr>
            <a:r>
              <a:rPr lang="en-GB" sz="1200">
                <a:solidFill>
                  <a:srgbClr val="1D415A"/>
                </a:solidFill>
                <a:highlight>
                  <a:srgbClr val="FFFFFF"/>
                </a:highlight>
              </a:rPr>
              <a:t>-------------------------------</a:t>
            </a:r>
            <a:endParaRPr lang="en-GB" sz="1200">
              <a:solidFill>
                <a:srgbClr val="1D415A"/>
              </a:solidFill>
              <a:highlight>
                <a:srgbClr val="FFFFFF"/>
              </a:highlight>
            </a:endParaRPr>
          </a:p>
          <a:p>
            <a:pPr marL="0" lvl="0" indent="0" algn="l" rtl="0">
              <a:lnSpc>
                <a:spcPct val="100000"/>
              </a:lnSpc>
              <a:spcBef>
                <a:spcPts val="0"/>
              </a:spcBef>
              <a:spcAft>
                <a:spcPts val="0"/>
              </a:spcAft>
              <a:buSzPts val="1100"/>
              <a:buNone/>
            </a:pPr>
            <a:endParaRPr sz="1200">
              <a:solidFill>
                <a:srgbClr val="1D415A"/>
              </a:solidFill>
              <a:highlight>
                <a:srgbClr val="FFFFFF"/>
              </a:highlight>
            </a:endParaRPr>
          </a:p>
          <a:p>
            <a:pPr marL="0" lvl="0" indent="0" algn="l" rtl="0">
              <a:lnSpc>
                <a:spcPct val="100000"/>
              </a:lnSpc>
              <a:spcBef>
                <a:spcPts val="0"/>
              </a:spcBef>
              <a:spcAft>
                <a:spcPts val="0"/>
              </a:spcAft>
              <a:buSzPts val="1100"/>
              <a:buNone/>
            </a:pPr>
            <a:endParaRPr sz="1200">
              <a:solidFill>
                <a:srgbClr val="1D415A"/>
              </a:solidFill>
              <a:highlight>
                <a:srgbClr val="FFFFFF"/>
              </a:highlight>
            </a:endParaRPr>
          </a:p>
          <a:p>
            <a:pPr marL="0" lvl="0" indent="0" algn="l" rtl="0">
              <a:lnSpc>
                <a:spcPct val="100000"/>
              </a:lnSpc>
              <a:spcBef>
                <a:spcPts val="0"/>
              </a:spcBef>
              <a:spcAft>
                <a:spcPts val="0"/>
              </a:spcAft>
              <a:buSzPts val="1100"/>
              <a:buNone/>
            </a:pPr>
            <a:endParaRPr sz="1200">
              <a:solidFill>
                <a:srgbClr val="1D415A"/>
              </a:solidFill>
              <a:highlight>
                <a:srgbClr val="FFFFFF"/>
              </a:highlight>
            </a:endParaRPr>
          </a:p>
          <a:p>
            <a:pPr marL="0" lvl="0" indent="0" algn="l" rtl="0">
              <a:lnSpc>
                <a:spcPct val="100000"/>
              </a:lnSpc>
              <a:spcBef>
                <a:spcPts val="0"/>
              </a:spcBef>
              <a:spcAft>
                <a:spcPts val="0"/>
              </a:spcAft>
              <a:buSzPts val="1100"/>
              <a:buNone/>
            </a:pPr>
            <a:r>
              <a:rPr lang="en-GB" sz="1200">
                <a:solidFill>
                  <a:srgbClr val="1D415A"/>
                </a:solidFill>
                <a:highlight>
                  <a:srgbClr val="FFFFFF"/>
                </a:highlight>
              </a:rPr>
              <a:t>The Kubernetes API aims for clean generality, and intentionally avoids becoming a warehouse for application specifics. Instead, the system provides a facility for extending the API with new and specific kinds of resources required to automate management of particular applications.</a:t>
            </a:r>
            <a:endParaRPr sz="1200">
              <a:solidFill>
                <a:srgbClr val="1D415A"/>
              </a:solidFill>
              <a:highlight>
                <a:srgbClr val="FFFFFF"/>
              </a:highlight>
            </a:endParaRPr>
          </a:p>
          <a:p>
            <a:pPr marL="0" lvl="0" indent="0" algn="l" rtl="0">
              <a:lnSpc>
                <a:spcPct val="100000"/>
              </a:lnSpc>
              <a:spcBef>
                <a:spcPts val="0"/>
              </a:spcBef>
              <a:spcAft>
                <a:spcPts val="0"/>
              </a:spcAft>
              <a:buSzPts val="1100"/>
              <a:buNone/>
            </a:pPr>
            <a:endParaRPr sz="1200">
              <a:solidFill>
                <a:srgbClr val="1D415A"/>
              </a:solidFill>
              <a:highlight>
                <a:srgbClr val="FFFFFF"/>
              </a:highlight>
            </a:endParaRPr>
          </a:p>
          <a:p>
            <a:pPr marL="0" lvl="0" indent="0" algn="l" rtl="0">
              <a:lnSpc>
                <a:spcPct val="100000"/>
              </a:lnSpc>
              <a:spcBef>
                <a:spcPts val="0"/>
              </a:spcBef>
              <a:spcAft>
                <a:spcPts val="0"/>
              </a:spcAft>
              <a:buSzPts val="1100"/>
              <a:buNone/>
            </a:pPr>
            <a:r>
              <a:rPr lang="en-GB" sz="1800"/>
              <a:t>The k8s boat will become overloaded, can’t move fast</a:t>
            </a:r>
            <a:endParaRPr sz="1800"/>
          </a:p>
        </p:txBody>
      </p:sp>
      <p:sp>
        <p:nvSpPr>
          <p:cNvPr id="354" name="Google Shape;35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6"/>
        <p:cNvGrpSpPr/>
        <p:nvPr/>
      </p:nvGrpSpPr>
      <p:grpSpPr>
        <a:xfrm>
          <a:off x="0" y="0"/>
          <a:ext cx="0" cy="0"/>
          <a:chOff x="0" y="0"/>
          <a:chExt cx="0" cy="0"/>
        </a:xfrm>
      </p:grpSpPr>
      <p:sp>
        <p:nvSpPr>
          <p:cNvPr id="437" name="Google Shape;437;p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200">
                <a:solidFill>
                  <a:srgbClr val="1D415A"/>
                </a:solidFill>
                <a:highlight>
                  <a:srgbClr val="FFFFFF"/>
                </a:highlight>
              </a:rPr>
              <a:t>Xing: Obviously, we can’t.  It is time to put a stop and say no more.  We cannot keep adding new APIs to k8s core like this.</a:t>
            </a:r>
            <a:endParaRPr lang="en-GB" sz="1200">
              <a:solidFill>
                <a:srgbClr val="1D415A"/>
              </a:solidFill>
              <a:highlight>
                <a:srgbClr val="FFFFFF"/>
              </a:highlight>
            </a:endParaRPr>
          </a:p>
          <a:p>
            <a:pPr marL="0" lvl="0" indent="0" algn="l" rtl="0">
              <a:lnSpc>
                <a:spcPct val="100000"/>
              </a:lnSpc>
              <a:spcBef>
                <a:spcPts val="0"/>
              </a:spcBef>
              <a:spcAft>
                <a:spcPts val="0"/>
              </a:spcAft>
              <a:buSzPts val="1100"/>
              <a:buNone/>
            </a:pPr>
            <a:r>
              <a:rPr lang="en-GB" sz="1200">
                <a:solidFill>
                  <a:srgbClr val="1D415A"/>
                </a:solidFill>
                <a:highlight>
                  <a:srgbClr val="FFFFFF"/>
                </a:highlight>
              </a:rPr>
              <a:t>---------------------------------------</a:t>
            </a:r>
            <a:endParaRPr lang="en-GB" sz="1200">
              <a:solidFill>
                <a:srgbClr val="1D415A"/>
              </a:solidFill>
              <a:highlight>
                <a:srgbClr val="FFFFFF"/>
              </a:highlight>
            </a:endParaRPr>
          </a:p>
          <a:p>
            <a:pPr marL="0" lvl="0" indent="0" algn="l" rtl="0">
              <a:lnSpc>
                <a:spcPct val="100000"/>
              </a:lnSpc>
              <a:spcBef>
                <a:spcPts val="0"/>
              </a:spcBef>
              <a:spcAft>
                <a:spcPts val="0"/>
              </a:spcAft>
              <a:buSzPts val="1100"/>
              <a:buNone/>
            </a:pPr>
            <a:endParaRPr sz="1200">
              <a:solidFill>
                <a:srgbClr val="1D415A"/>
              </a:solidFill>
              <a:highlight>
                <a:srgbClr val="FFFFFF"/>
              </a:highlight>
            </a:endParaRPr>
          </a:p>
          <a:p>
            <a:pPr marL="0" lvl="0" indent="0" algn="l" rtl="0">
              <a:lnSpc>
                <a:spcPct val="100000"/>
              </a:lnSpc>
              <a:spcBef>
                <a:spcPts val="0"/>
              </a:spcBef>
              <a:spcAft>
                <a:spcPts val="0"/>
              </a:spcAft>
              <a:buSzPts val="1100"/>
              <a:buNone/>
            </a:pPr>
            <a:endParaRPr sz="1200">
              <a:solidFill>
                <a:srgbClr val="1D415A"/>
              </a:solidFill>
              <a:highlight>
                <a:srgbClr val="FFFFFF"/>
              </a:highlight>
            </a:endParaRPr>
          </a:p>
          <a:p>
            <a:pPr marL="0" lvl="0" indent="0" algn="l" rtl="0">
              <a:lnSpc>
                <a:spcPct val="100000"/>
              </a:lnSpc>
              <a:spcBef>
                <a:spcPts val="0"/>
              </a:spcBef>
              <a:spcAft>
                <a:spcPts val="0"/>
              </a:spcAft>
              <a:buSzPts val="1100"/>
              <a:buNone/>
            </a:pPr>
            <a:r>
              <a:rPr lang="en-GB" sz="1200">
                <a:solidFill>
                  <a:srgbClr val="1D415A"/>
                </a:solidFill>
                <a:highlight>
                  <a:srgbClr val="FFFFFF"/>
                </a:highlight>
              </a:rPr>
              <a:t>The Kubernetes API aims for clean generality, and intentionally avoids becoming a warehouse for application specifics. Instead, the system provides a facility for extending the API with new and specific kinds of resources required to automate management of particular applications.</a:t>
            </a:r>
            <a:endParaRPr sz="1200">
              <a:solidFill>
                <a:srgbClr val="1D415A"/>
              </a:solidFill>
              <a:highlight>
                <a:srgbClr val="FFFFFF"/>
              </a:highlight>
            </a:endParaRPr>
          </a:p>
          <a:p>
            <a:pPr marL="0" lvl="0" indent="0" algn="l" rtl="0">
              <a:lnSpc>
                <a:spcPct val="100000"/>
              </a:lnSpc>
              <a:spcBef>
                <a:spcPts val="0"/>
              </a:spcBef>
              <a:spcAft>
                <a:spcPts val="0"/>
              </a:spcAft>
              <a:buSzPts val="1100"/>
              <a:buNone/>
            </a:pPr>
            <a:endParaRPr sz="1200">
              <a:solidFill>
                <a:srgbClr val="1D415A"/>
              </a:solidFill>
              <a:highlight>
                <a:srgbClr val="FFFFFF"/>
              </a:highlight>
            </a:endParaRPr>
          </a:p>
          <a:p>
            <a:pPr marL="0" lvl="0" indent="0" algn="l" rtl="0">
              <a:lnSpc>
                <a:spcPct val="100000"/>
              </a:lnSpc>
              <a:spcBef>
                <a:spcPts val="0"/>
              </a:spcBef>
              <a:spcAft>
                <a:spcPts val="0"/>
              </a:spcAft>
              <a:buSzPts val="1100"/>
              <a:buNone/>
            </a:pPr>
            <a:r>
              <a:rPr lang="en-GB" sz="1800"/>
              <a:t>The k8s boat will become overloaded, can’t move fast</a:t>
            </a:r>
            <a:endParaRPr sz="1800"/>
          </a:p>
        </p:txBody>
      </p:sp>
      <p:sp>
        <p:nvSpPr>
          <p:cNvPr id="438" name="Google Shape;43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1"/>
        <p:cNvGrpSpPr/>
        <p:nvPr/>
      </p:nvGrpSpPr>
      <p:grpSpPr>
        <a:xfrm>
          <a:off x="0" y="0"/>
          <a:ext cx="0" cy="0"/>
          <a:chOff x="0" y="0"/>
          <a:chExt cx="0" cy="0"/>
        </a:xfrm>
      </p:grpSpPr>
      <p:sp>
        <p:nvSpPr>
          <p:cNvPr id="522" name="Google Shape;522;p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GB"/>
              <a:t>Xing: Instead, From the architecture’s point of view, what we need to do is to make sure Kubernetes is truly modular, easy to extend to build new features, </a:t>
            </a:r>
            <a:endParaRPr lang="en-GB"/>
          </a:p>
          <a:p>
            <a:pPr marL="0" lvl="0" indent="0" algn="l" rtl="0">
              <a:lnSpc>
                <a:spcPct val="115000"/>
              </a:lnSpc>
              <a:spcBef>
                <a:spcPts val="0"/>
              </a:spcBef>
              <a:spcAft>
                <a:spcPts val="0"/>
              </a:spcAft>
              <a:buSzPts val="1100"/>
              <a:buNone/>
            </a:pPr>
            <a:r>
              <a:rPr lang="en-GB"/>
              <a:t>and easy to maintain with a minimum “core”.</a:t>
            </a:r>
            <a:endParaRPr lang="en-GB"/>
          </a:p>
          <a:p>
            <a:pPr marL="0" lvl="0" indent="0" algn="l" rtl="0">
              <a:lnSpc>
                <a:spcPct val="115000"/>
              </a:lnSpc>
              <a:spcBef>
                <a:spcPts val="0"/>
              </a:spcBef>
              <a:spcAft>
                <a:spcPts val="0"/>
              </a:spcAft>
              <a:buSzPts val="1100"/>
              <a:buNone/>
            </a:pPr>
            <a:r>
              <a:rPr lang="en-GB"/>
              <a:t>--------------------------------------------------------------</a:t>
            </a:r>
            <a:endParaRPr lang="en-GB"/>
          </a:p>
          <a:p>
            <a:pPr marL="0" lvl="0" indent="0" algn="l" rtl="0">
              <a:lnSpc>
                <a:spcPct val="115000"/>
              </a:lnSpc>
              <a:spcBef>
                <a:spcPts val="0"/>
              </a:spcBef>
              <a:spcAft>
                <a:spcPts val="0"/>
              </a:spcAft>
              <a:buSzPts val="1100"/>
              <a:buNone/>
            </a:pPr>
          </a:p>
          <a:p>
            <a:pPr marL="0" lvl="0" indent="0" algn="l" rtl="0">
              <a:lnSpc>
                <a:spcPct val="115000"/>
              </a:lnSpc>
              <a:spcBef>
                <a:spcPts val="0"/>
              </a:spcBef>
              <a:spcAft>
                <a:spcPts val="0"/>
              </a:spcAft>
              <a:buSzPts val="1100"/>
              <a:buNone/>
            </a:pPr>
          </a:p>
          <a:p>
            <a:pPr marL="0" lvl="0" indent="0" algn="l" rtl="0">
              <a:lnSpc>
                <a:spcPct val="115000"/>
              </a:lnSpc>
              <a:spcBef>
                <a:spcPts val="0"/>
              </a:spcBef>
              <a:spcAft>
                <a:spcPts val="0"/>
              </a:spcAft>
              <a:buSzPts val="1100"/>
              <a:buNone/>
            </a:pPr>
          </a:p>
          <a:p>
            <a:pPr marL="0" lvl="0" indent="0" algn="l" rtl="0">
              <a:lnSpc>
                <a:spcPct val="115000"/>
              </a:lnSpc>
              <a:spcBef>
                <a:spcPts val="0"/>
              </a:spcBef>
              <a:spcAft>
                <a:spcPts val="0"/>
              </a:spcAft>
              <a:buSzPts val="1100"/>
              <a:buNone/>
            </a:pPr>
          </a:p>
          <a:p>
            <a:pPr marL="0" lvl="0" indent="0" algn="l" rtl="0">
              <a:lnSpc>
                <a:spcPct val="115000"/>
              </a:lnSpc>
              <a:spcBef>
                <a:spcPts val="0"/>
              </a:spcBef>
              <a:spcAft>
                <a:spcPts val="0"/>
              </a:spcAft>
              <a:buSzPts val="1100"/>
              <a:buNone/>
            </a:pPr>
            <a:r>
              <a:rPr lang="en-GB" u="sng">
                <a:solidFill>
                  <a:schemeClr val="hlink"/>
                </a:solidFill>
                <a:hlinkClick r:id="rId3"/>
              </a:rPr>
              <a:t>https://www.edutopia.org/blog/teaching-students-to-be-visionary-curriculum-stacey-goodman</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SzPts val="1100"/>
              <a:buNone/>
            </a:pPr>
            <a:r>
              <a:rPr lang="en-GB">
                <a:solidFill>
                  <a:schemeClr val="dk1"/>
                </a:solidFill>
              </a:rPr>
              <a:t>makes Kubernetes truly modular, extensible, and maintainable with a minimum “core”.</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SzPts val="1100"/>
              <a:buNone/>
            </a:pPr>
            <a:r>
              <a:rPr lang="en-GB" sz="1200">
                <a:solidFill>
                  <a:srgbClr val="1D415A"/>
                </a:solidFill>
                <a:highlight>
                  <a:srgbClr val="FFFFFF"/>
                </a:highlight>
              </a:rPr>
              <a:t>Custom Resource Definitions are part of a wider effort to refine and enhance Kubernetes as an extensible application platform, factoring everything but the bare essentials out of “core” Kubernetes in favor of modular and maintainable extensibility mechanisms. </a:t>
            </a:r>
            <a:endParaRPr sz="1200">
              <a:solidFill>
                <a:srgbClr val="1D415A"/>
              </a:solidFill>
              <a:highlight>
                <a:srgbClr val="FFFFFF"/>
              </a:highlight>
            </a:endParaRPr>
          </a:p>
          <a:p>
            <a:pPr marL="0" lvl="0" indent="0" algn="l" rtl="0">
              <a:lnSpc>
                <a:spcPct val="115000"/>
              </a:lnSpc>
              <a:spcBef>
                <a:spcPts val="0"/>
              </a:spcBef>
              <a:spcAft>
                <a:spcPts val="0"/>
              </a:spcAft>
              <a:buSzPts val="1100"/>
              <a:buNone/>
            </a:pPr>
            <a:r>
              <a:rPr lang="en-GB" u="sng">
                <a:solidFill>
                  <a:schemeClr val="hlink"/>
                </a:solidFill>
                <a:hlinkClick r:id="rId4"/>
              </a:rPr>
              <a:t>https://coreos.com/blog/custom-resource-kubernetes-v17</a:t>
            </a:r>
            <a:endParaRPr sz="1200">
              <a:solidFill>
                <a:srgbClr val="1D415A"/>
              </a:solidFill>
              <a:highlight>
                <a:srgbClr val="FFFFFF"/>
              </a:highlight>
            </a:endParaRPr>
          </a:p>
          <a:p>
            <a:pPr marL="0" lvl="0" indent="0" algn="l" rtl="0">
              <a:lnSpc>
                <a:spcPct val="115000"/>
              </a:lnSpc>
              <a:spcBef>
                <a:spcPts val="0"/>
              </a:spcBef>
              <a:spcAft>
                <a:spcPts val="0"/>
              </a:spcAft>
              <a:buSzPts val="1100"/>
              <a:buNone/>
            </a:pPr>
            <a:endParaRPr sz="1200">
              <a:solidFill>
                <a:srgbClr val="1D415A"/>
              </a:solidFill>
              <a:highlight>
                <a:srgbClr val="FFFFFF"/>
              </a:highlight>
            </a:endParaRPr>
          </a:p>
          <a:p>
            <a:pPr marL="0" lvl="0" indent="0" algn="l" rtl="0">
              <a:lnSpc>
                <a:spcPct val="100000"/>
              </a:lnSpc>
              <a:spcBef>
                <a:spcPts val="0"/>
              </a:spcBef>
              <a:spcAft>
                <a:spcPts val="0"/>
              </a:spcAft>
              <a:buSzPts val="1100"/>
              <a:buNone/>
            </a:pPr>
          </a:p>
        </p:txBody>
      </p:sp>
      <p:sp>
        <p:nvSpPr>
          <p:cNvPr id="523" name="Google Shape;5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7"/>
        <p:cNvGrpSpPr/>
        <p:nvPr/>
      </p:nvGrpSpPr>
      <p:grpSpPr>
        <a:xfrm>
          <a:off x="0" y="0"/>
          <a:ext cx="0" cy="0"/>
          <a:chOff x="0" y="0"/>
          <a:chExt cx="0" cy="0"/>
        </a:xfrm>
      </p:grpSpPr>
      <p:sp>
        <p:nvSpPr>
          <p:cNvPr id="528" name="Google Shape;528;p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GB"/>
              <a:t>Xing: How can we achieve this goal? Now Jing is going tell us how CRD comes to the rescue. </a:t>
            </a:r>
            <a:endParaRPr sz="1200">
              <a:solidFill>
                <a:srgbClr val="1D415A"/>
              </a:solidFill>
              <a:highlight>
                <a:srgbClr val="FFFFFF"/>
              </a:highlight>
            </a:endParaRPr>
          </a:p>
          <a:p>
            <a:pPr marL="0" lvl="0" indent="0" algn="l" rtl="0">
              <a:lnSpc>
                <a:spcPct val="115000"/>
              </a:lnSpc>
              <a:spcBef>
                <a:spcPts val="0"/>
              </a:spcBef>
              <a:spcAft>
                <a:spcPts val="0"/>
              </a:spcAft>
              <a:buSzPts val="1100"/>
              <a:buNone/>
            </a:pPr>
            <a:r>
              <a:rPr lang="en-GB"/>
              <a:t>-----------------------------------------</a:t>
            </a:r>
            <a:endParaRPr lang="en-GB"/>
          </a:p>
          <a:p>
            <a:pPr marL="0" lvl="0" indent="0" algn="l" rtl="0">
              <a:lnSpc>
                <a:spcPct val="100000"/>
              </a:lnSpc>
              <a:spcBef>
                <a:spcPts val="0"/>
              </a:spcBef>
              <a:spcAft>
                <a:spcPts val="0"/>
              </a:spcAft>
              <a:buSzPts val="1100"/>
              <a:buNone/>
            </a:pPr>
          </a:p>
        </p:txBody>
      </p:sp>
      <p:sp>
        <p:nvSpPr>
          <p:cNvPr id="529" name="Google Shape;52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5"/>
        <p:cNvGrpSpPr/>
        <p:nvPr/>
      </p:nvGrpSpPr>
      <p:grpSpPr>
        <a:xfrm>
          <a:off x="0" y="0"/>
          <a:ext cx="0" cy="0"/>
          <a:chOff x="0" y="0"/>
          <a:chExt cx="0" cy="0"/>
        </a:xfrm>
      </p:grpSpPr>
      <p:sp>
        <p:nvSpPr>
          <p:cNvPr id="536" name="Google Shape;536;p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2.5</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Jing 0.5</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To explain CRD, I want to use Kubernetes Children’s book. </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First we need to understand what is CRD.  We borrowed this from children’s book.  They explained these concepts to children in this interesting way so we want to share with you.</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u="sng">
                <a:solidFill>
                  <a:schemeClr val="hlink"/>
                </a:solidFill>
                <a:hlinkClick r:id="rId3"/>
              </a:rPr>
              <a:t>https://www.cncf.io/phippy-goes-to-the-zoo-book/</a:t>
            </a:r>
            <a:endParaRPr>
              <a:solidFill>
                <a:schemeClr val="dk1"/>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Clr>
                <a:schemeClr val="dk1"/>
              </a:buClr>
              <a:buSzPts val="1100"/>
              <a:buFont typeface="Arial" panose="020B0604020202020204"/>
              <a:buNone/>
            </a:pPr>
            <a:r>
              <a:rPr lang="en-GB" u="sng">
                <a:solidFill>
                  <a:schemeClr val="hlink"/>
                </a:solidFill>
                <a:hlinkClick r:id="rId4"/>
              </a:rPr>
              <a:t>https://kubernetes.io/docs/concepts/extend-kubernetes/api-extension/custom-resources/</a:t>
            </a: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r>
              <a:rPr lang="en-GB" u="sng">
                <a:solidFill>
                  <a:schemeClr val="hlink"/>
                </a:solidFill>
                <a:hlinkClick r:id="rId5"/>
              </a:rPr>
              <a:t>https://www.bmc.com/blogs/kubernetes-crd-custom-resource-definitions/</a:t>
            </a: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resource is an extension of the Kubernetes API.</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CustomResourceDefinition (CRD) API resource allows you to define custom resources.</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The Kubernetes API serves and handles of storage of custom resource.</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controller allows you to manage custom resources and provides a true declarative API.</a:t>
            </a:r>
            <a:endParaRPr lang="en-GB" sz="1400">
              <a:solidFill>
                <a:srgbClr val="351C75"/>
              </a:solidFill>
            </a:endParaRPr>
          </a:p>
        </p:txBody>
      </p:sp>
      <p:sp>
        <p:nvSpPr>
          <p:cNvPr id="537" name="Google Shape;53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3"/>
        <p:cNvGrpSpPr/>
        <p:nvPr/>
      </p:nvGrpSpPr>
      <p:grpSpPr>
        <a:xfrm>
          <a:off x="0" y="0"/>
          <a:ext cx="0" cy="0"/>
          <a:chOff x="0" y="0"/>
          <a:chExt cx="0" cy="0"/>
        </a:xfrm>
      </p:grpSpPr>
      <p:sp>
        <p:nvSpPr>
          <p:cNvPr id="544" name="Google Shape;544;p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0.5</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Image k8s has a zoo with lots of animals.  They all have API to represent them.  And controller to monitor and control their behaviors. </a:t>
            </a:r>
            <a:endParaRPr lang="en-GB"/>
          </a:p>
          <a:p>
            <a:pPr marL="0" lvl="0" indent="0" algn="l" rtl="0">
              <a:lnSpc>
                <a:spcPct val="100000"/>
              </a:lnSpc>
              <a:spcBef>
                <a:spcPts val="0"/>
              </a:spcBef>
              <a:spcAft>
                <a:spcPts val="0"/>
              </a:spcAft>
              <a:buSzPts val="1100"/>
              <a:buNone/>
            </a:pPr>
            <a:r>
              <a:rPr lang="en-GB"/>
              <a:t>Kids always want something new and funny, so we keep adding new animals into the zoo. How about some animal  not existing, </a:t>
            </a:r>
            <a:endParaRPr lang="en-GB"/>
          </a:p>
          <a:p>
            <a:pPr marL="0" lvl="0" indent="0" algn="l" rtl="0">
              <a:lnSpc>
                <a:spcPct val="100000"/>
              </a:lnSpc>
              <a:spcBef>
                <a:spcPts val="0"/>
              </a:spcBef>
              <a:spcAft>
                <a:spcPts val="0"/>
              </a:spcAft>
              <a:buSzPts val="1100"/>
              <a:buNone/>
            </a:pPr>
            <a:r>
              <a:rPr lang="en-GB"/>
              <a:t>We have custom resources to define them.</a:t>
            </a:r>
            <a:endParaRPr lang="en-GB"/>
          </a:p>
          <a:p>
            <a:pPr marL="0" lvl="0" indent="0" algn="l" rtl="0">
              <a:lnSpc>
                <a:spcPct val="100000"/>
              </a:lnSpc>
              <a:spcBef>
                <a:spcPts val="0"/>
              </a:spcBef>
              <a:spcAft>
                <a:spcPts val="0"/>
              </a:spcAft>
              <a:buSzPts val="1100"/>
              <a:buNone/>
            </a:pPr>
            <a:r>
              <a:rPr lang="en-GB"/>
              <a:t>CRD is used to define the custom resources</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u="sng">
                <a:solidFill>
                  <a:schemeClr val="hlink"/>
                </a:solidFill>
                <a:hlinkClick r:id="rId3"/>
              </a:rPr>
              <a:t>https://www.cncf.io/phippy-goes-to-the-zoo-book/</a:t>
            </a:r>
            <a:endParaRPr>
              <a:solidFill>
                <a:schemeClr val="dk1"/>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Clr>
                <a:schemeClr val="dk1"/>
              </a:buClr>
              <a:buSzPts val="1100"/>
              <a:buFont typeface="Arial" panose="020B0604020202020204"/>
              <a:buNone/>
            </a:pPr>
            <a:r>
              <a:rPr lang="en-GB" u="sng">
                <a:solidFill>
                  <a:schemeClr val="hlink"/>
                </a:solidFill>
                <a:hlinkClick r:id="rId4"/>
              </a:rPr>
              <a:t>https://kubernetes.io/docs/concepts/extend-kubernetes/api-extension/custom-resources/</a:t>
            </a: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r>
              <a:rPr lang="en-GB" u="sng">
                <a:solidFill>
                  <a:schemeClr val="hlink"/>
                </a:solidFill>
                <a:hlinkClick r:id="rId5"/>
              </a:rPr>
              <a:t>https://www.bmc.com/blogs/kubernetes-crd-custom-resource-definitions/</a:t>
            </a: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resource is an extension of the Kubernetes API.</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CustomResourceDefinition (CRD) API resource allows you to define custom resources.</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The Kubernetes API serves and handles of storage of custom resource.</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controller allows you to manage custom resources and provides a true declarative API.</a:t>
            </a:r>
            <a:endParaRPr lang="en-GB" sz="1400">
              <a:solidFill>
                <a:srgbClr val="351C75"/>
              </a:solidFill>
            </a:endParaRPr>
          </a:p>
        </p:txBody>
      </p:sp>
      <p:sp>
        <p:nvSpPr>
          <p:cNvPr id="545" name="Google Shape;54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1"/>
        <p:cNvGrpSpPr/>
        <p:nvPr/>
      </p:nvGrpSpPr>
      <p:grpSpPr>
        <a:xfrm>
          <a:off x="0" y="0"/>
          <a:ext cx="0" cy="0"/>
          <a:chOff x="0" y="0"/>
          <a:chExt cx="0" cy="0"/>
        </a:xfrm>
      </p:grpSpPr>
      <p:sp>
        <p:nvSpPr>
          <p:cNvPr id="552" name="Google Shape;552;p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0.5</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Image k8s has a zoo with lots of animals.  They all have API to represent them.  Called resources</a:t>
            </a:r>
            <a:endParaRPr lang="en-GB"/>
          </a:p>
          <a:p>
            <a:pPr marL="0" lvl="0" indent="0" algn="l" rtl="0">
              <a:lnSpc>
                <a:spcPct val="100000"/>
              </a:lnSpc>
              <a:spcBef>
                <a:spcPts val="0"/>
              </a:spcBef>
              <a:spcAft>
                <a:spcPts val="0"/>
              </a:spcAft>
              <a:buSzPts val="1100"/>
              <a:buNone/>
            </a:pPr>
            <a:r>
              <a:rPr lang="en-GB"/>
              <a:t>Kids always want something new and funny, not existing, </a:t>
            </a:r>
            <a:endParaRPr lang="en-GB"/>
          </a:p>
          <a:p>
            <a:pPr marL="0" lvl="0" indent="0" algn="l" rtl="0">
              <a:lnSpc>
                <a:spcPct val="100000"/>
              </a:lnSpc>
              <a:spcBef>
                <a:spcPts val="0"/>
              </a:spcBef>
              <a:spcAft>
                <a:spcPts val="0"/>
              </a:spcAft>
              <a:buSzPts val="1100"/>
              <a:buNone/>
            </a:pPr>
            <a:r>
              <a:rPr lang="en-GB"/>
              <a:t>We have custom resources to define them.</a:t>
            </a:r>
            <a:endParaRPr lang="en-GB"/>
          </a:p>
          <a:p>
            <a:pPr marL="0" lvl="0" indent="0" algn="l" rtl="0">
              <a:lnSpc>
                <a:spcPct val="100000"/>
              </a:lnSpc>
              <a:spcBef>
                <a:spcPts val="0"/>
              </a:spcBef>
              <a:spcAft>
                <a:spcPts val="0"/>
              </a:spcAft>
              <a:buSzPts val="1100"/>
              <a:buNone/>
            </a:pPr>
            <a:r>
              <a:rPr lang="en-GB"/>
              <a:t>CRD is used to define the custom resources</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u="sng">
                <a:solidFill>
                  <a:schemeClr val="hlink"/>
                </a:solidFill>
                <a:hlinkClick r:id="rId3"/>
              </a:rPr>
              <a:t>https://www.cncf.io/phippy-goes-to-the-zoo-book/</a:t>
            </a:r>
            <a:endParaRPr>
              <a:solidFill>
                <a:schemeClr val="dk1"/>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Clr>
                <a:schemeClr val="dk1"/>
              </a:buClr>
              <a:buSzPts val="1100"/>
              <a:buFont typeface="Arial" panose="020B0604020202020204"/>
              <a:buNone/>
            </a:pPr>
            <a:r>
              <a:rPr lang="en-GB" u="sng">
                <a:solidFill>
                  <a:schemeClr val="hlink"/>
                </a:solidFill>
                <a:hlinkClick r:id="rId4"/>
              </a:rPr>
              <a:t>https://kubernetes.io/docs/concepts/extend-kubernetes/api-extension/custom-resources/</a:t>
            </a: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r>
              <a:rPr lang="en-GB" u="sng">
                <a:solidFill>
                  <a:schemeClr val="hlink"/>
                </a:solidFill>
                <a:hlinkClick r:id="rId5"/>
              </a:rPr>
              <a:t>https://www.bmc.com/blogs/kubernetes-crd-custom-resource-definitions/</a:t>
            </a: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resource is an extension of the Kubernetes API.</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CustomResourceDefinition (CRD) API resource allows you to define custom resources.</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The Kubernetes API serves and handles of storage of custom resource.</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controller allows you to manage custom resources and provides a true declarative API.</a:t>
            </a:r>
            <a:endParaRPr lang="en-GB" sz="1400">
              <a:solidFill>
                <a:srgbClr val="351C75"/>
              </a:solidFill>
            </a:endParaRPr>
          </a:p>
        </p:txBody>
      </p:sp>
      <p:sp>
        <p:nvSpPr>
          <p:cNvPr id="553" name="Google Shape;55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Hello everyone, I’m Jing.  I work for the Kubernetes Storage lifecycle team at Google.</a:t>
            </a:r>
            <a:endParaRPr lang="en-GB"/>
          </a:p>
          <a:p>
            <a:pPr marL="0" lvl="0" indent="0" algn="l" rtl="0">
              <a:lnSpc>
                <a:spcPct val="100000"/>
              </a:lnSpc>
              <a:spcBef>
                <a:spcPts val="0"/>
              </a:spcBef>
              <a:spcAft>
                <a:spcPts val="0"/>
              </a:spcAft>
              <a:buSzPts val="1100"/>
              <a:buNone/>
            </a:pPr>
            <a:r>
              <a:rPr lang="en-GB"/>
              <a:t>This is Xing.  Shen is the Lead Architect of OpenSDS, an open source project under Linux foundation.</a:t>
            </a:r>
            <a:endParaRPr lang="en-GB"/>
          </a:p>
          <a:p>
            <a:pPr marL="0" lvl="0" indent="0" algn="l" rtl="0">
              <a:lnSpc>
                <a:spcPct val="100000"/>
              </a:lnSpc>
              <a:spcBef>
                <a:spcPts val="0"/>
              </a:spcBef>
              <a:spcAft>
                <a:spcPts val="0"/>
              </a:spcAft>
              <a:buSzPts val="1100"/>
              <a:buNone/>
            </a:pPr>
            <a:r>
              <a:rPr lang="en-GB"/>
              <a:t>We are leading the Snapshot working group.</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Xing: 大家好，我是杨星。我是OpenSDS的首席架构师。OpenSDS 是 Linux基金会下的一个开源项目，它的目的是要解决云原生环境里存储集成方面的困难。</a:t>
            </a:r>
            <a:endParaRPr lang="en-GB"/>
          </a:p>
          <a:p>
            <a:pPr marL="0" lvl="0" indent="0" algn="l" rtl="0">
              <a:lnSpc>
                <a:spcPct val="100000"/>
              </a:lnSpc>
              <a:spcBef>
                <a:spcPts val="0"/>
              </a:spcBef>
              <a:spcAft>
                <a:spcPts val="0"/>
              </a:spcAft>
              <a:buSzPts val="1100"/>
              <a:buNone/>
            </a:pPr>
            <a:r>
              <a:rPr lang="en-GB"/>
              <a:t>这是徐菁。她是谷歌GKE 存储管理团队的工程师。</a:t>
            </a:r>
            <a:endParaRPr lang="en-GB"/>
          </a:p>
          <a:p>
            <a:pPr marL="0" lvl="0" indent="0" algn="l" rtl="0">
              <a:lnSpc>
                <a:spcPct val="100000"/>
              </a:lnSpc>
              <a:spcBef>
                <a:spcPts val="0"/>
              </a:spcBef>
              <a:spcAft>
                <a:spcPts val="0"/>
              </a:spcAft>
              <a:buSzPts val="1100"/>
              <a:buNone/>
            </a:pPr>
            <a:r>
              <a:rPr lang="en-GB"/>
              <a:t>我们都是kubernetes 社区的贡献者。一起主导存储快照小组的工作。</a:t>
            </a:r>
            <a:endParaRPr lang="en-GB"/>
          </a:p>
          <a:p>
            <a:pPr marL="0" lvl="0" indent="0" algn="l" rtl="0">
              <a:lnSpc>
                <a:spcPct val="100000"/>
              </a:lnSpc>
              <a:spcBef>
                <a:spcPts val="0"/>
              </a:spcBef>
              <a:spcAft>
                <a:spcPts val="0"/>
              </a:spcAft>
              <a:buSzPts val="1100"/>
              <a:buNone/>
            </a:pPr>
            <a:r>
              <a:rPr lang="en-GB"/>
              <a:t>今天我们很荣幸有机会在这里给大家演讲.</a:t>
            </a:r>
            <a:endParaRPr lang="en-GB"/>
          </a:p>
          <a:p>
            <a:pPr marL="0" lvl="0" indent="0" algn="l" rtl="0">
              <a:lnSpc>
                <a:spcPct val="100000"/>
              </a:lnSpc>
              <a:spcBef>
                <a:spcPts val="0"/>
              </a:spcBef>
              <a:spcAft>
                <a:spcPts val="0"/>
              </a:spcAft>
              <a:buSzPts val="1100"/>
              <a:buNone/>
            </a:pPr>
            <a:r>
              <a:rPr lang="en-GB"/>
              <a:t>我们会用英文来演讲, 欢迎大家随后用中文和我们交流</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Clr>
                <a:schemeClr val="dk1"/>
              </a:buClr>
              <a:buSzPts val="1100"/>
              <a:buFont typeface="Arial" panose="020B0604020202020204"/>
              <a:buNone/>
            </a:pPr>
            <a:r>
              <a:rPr lang="en-GB">
                <a:solidFill>
                  <a:schemeClr val="dk1"/>
                </a:solidFill>
              </a:rPr>
              <a:t>Today we are going to talk about CRD. What is CRD, why it is important to talk here? To explain it, we first want to share a story, a story from our own experience which inspired this talk. </a:t>
            </a:r>
            <a:endParaRPr lang="en-GB">
              <a:solidFill>
                <a:schemeClr val="dk1"/>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Provide the best portable file and block storage control-plane APIs to simplify running containerized workloads.</a:t>
            </a:r>
            <a:endParaRPr lang="en-GB"/>
          </a:p>
          <a:p>
            <a:pPr marL="0" lvl="0" indent="0" algn="l" rtl="0">
              <a:lnSpc>
                <a:spcPct val="100000"/>
              </a:lnSpc>
              <a:spcBef>
                <a:spcPts val="0"/>
              </a:spcBef>
              <a:spcAft>
                <a:spcPts val="0"/>
              </a:spcAft>
              <a:buSzPts val="1100"/>
              <a:buNone/>
            </a:pPr>
            <a:r>
              <a:rPr lang="en-GB"/>
              <a:t>Provide (build, deliver, manage) a system that implements these APIs in a highly secure, automated, enterprise available, scalable manner.</a:t>
            </a:r>
            <a:endParaRPr lang="en-GB"/>
          </a:p>
        </p:txBody>
      </p:sp>
      <p:sp>
        <p:nvSpPr>
          <p:cNvPr id="139" name="Google Shape;13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0"/>
        <p:cNvGrpSpPr/>
        <p:nvPr/>
      </p:nvGrpSpPr>
      <p:grpSpPr>
        <a:xfrm>
          <a:off x="0" y="0"/>
          <a:ext cx="0" cy="0"/>
          <a:chOff x="0" y="0"/>
          <a:chExt cx="0" cy="0"/>
        </a:xfrm>
      </p:grpSpPr>
      <p:sp>
        <p:nvSpPr>
          <p:cNvPr id="561" name="Google Shape;56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2" name="Google Shape;56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1</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Every kid loves Panda so we want to add Panda to the CRD zoo.</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Left: a new CRD panda</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Right: define panda resource spec</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2"/>
        <p:cNvGrpSpPr/>
        <p:nvPr/>
      </p:nvGrpSpPr>
      <p:grpSpPr>
        <a:xfrm>
          <a:off x="0" y="0"/>
          <a:ext cx="0" cy="0"/>
          <a:chOff x="0" y="0"/>
          <a:chExt cx="0" cy="0"/>
        </a:xfrm>
      </p:grpSpPr>
      <p:sp>
        <p:nvSpPr>
          <p:cNvPr id="573" name="Google Shape;573;p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1</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Panda CRD does not do anything until you have a controller</a:t>
            </a:r>
            <a:endParaRPr lang="en-GB"/>
          </a:p>
          <a:p>
            <a:pPr marL="0" lvl="0" indent="0" algn="l" rtl="0">
              <a:lnSpc>
                <a:spcPct val="100000"/>
              </a:lnSpc>
              <a:spcBef>
                <a:spcPts val="0"/>
              </a:spcBef>
              <a:spcAft>
                <a:spcPts val="0"/>
              </a:spcAft>
              <a:buSzPts val="1100"/>
              <a:buNone/>
            </a:pPr>
            <a:r>
              <a:rPr lang="en-GB"/>
              <a:t>Crd +controller, we get a declarative API which is what CRD all about.</a:t>
            </a:r>
            <a:endParaRPr lang="en-GB"/>
          </a:p>
          <a:p>
            <a:pPr marL="0" lvl="0" indent="0" algn="l" rtl="0">
              <a:lnSpc>
                <a:spcPct val="100000"/>
              </a:lnSpc>
              <a:spcBef>
                <a:spcPts val="0"/>
              </a:spcBef>
              <a:spcAft>
                <a:spcPts val="0"/>
              </a:spcAft>
              <a:buSzPts val="1100"/>
              <a:buNone/>
            </a:pPr>
            <a:r>
              <a:rPr lang="en-GB"/>
              <a:t>CRD defines your desired state, controller will be working on trying to move actual state to desired state</a:t>
            </a:r>
            <a:endParaRPr lang="en-GB"/>
          </a:p>
          <a:p>
            <a:pPr marL="0" lvl="0" indent="0" algn="l" rtl="0">
              <a:lnSpc>
                <a:spcPct val="100000"/>
              </a:lnSpc>
              <a:spcBef>
                <a:spcPts val="0"/>
              </a:spcBef>
              <a:spcAft>
                <a:spcPts val="0"/>
              </a:spcAft>
              <a:buSzPts val="1100"/>
              <a:buNone/>
            </a:pPr>
            <a:r>
              <a:rPr lang="en-GB"/>
              <a:t>From user side, they use this CRD the same way as other K8S API.</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u="sng">
                <a:solidFill>
                  <a:schemeClr val="hlink"/>
                </a:solidFill>
                <a:hlinkClick r:id="rId3"/>
              </a:rPr>
              <a:t>https://www.cncf.io/phippy-goes-to-the-zoo-book/</a:t>
            </a:r>
            <a:endParaRPr>
              <a:solidFill>
                <a:schemeClr val="dk1"/>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Clr>
                <a:schemeClr val="dk1"/>
              </a:buClr>
              <a:buSzPts val="1100"/>
              <a:buFont typeface="Arial" panose="020B0604020202020204"/>
              <a:buNone/>
            </a:pPr>
            <a:r>
              <a:rPr lang="en-GB" u="sng">
                <a:solidFill>
                  <a:schemeClr val="hlink"/>
                </a:solidFill>
                <a:hlinkClick r:id="rId4"/>
              </a:rPr>
              <a:t>https://kubernetes.io/docs/concepts/extend-kubernetes/api-extension/custom-resources/</a:t>
            </a: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resource is an extension of the Kubernetes API.</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CustomResourceDefinition (CRD) API resource allows you to define custom resources.</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The Kubernetes API serves and handles of storage of custom resource.</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controller allows you to manage custom resources and provides a true declarative API.</a:t>
            </a:r>
            <a:endParaRPr lang="en-GB" sz="1400">
              <a:solidFill>
                <a:srgbClr val="351C75"/>
              </a:solidFill>
            </a:endParaRPr>
          </a:p>
        </p:txBody>
      </p:sp>
      <p:sp>
        <p:nvSpPr>
          <p:cNvPr id="574" name="Google Shape;57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1"/>
        <p:cNvGrpSpPr/>
        <p:nvPr/>
      </p:nvGrpSpPr>
      <p:grpSpPr>
        <a:xfrm>
          <a:off x="0" y="0"/>
          <a:ext cx="0" cy="0"/>
          <a:chOff x="0" y="0"/>
          <a:chExt cx="0" cy="0"/>
        </a:xfrm>
      </p:grpSpPr>
      <p:sp>
        <p:nvSpPr>
          <p:cNvPr id="582" name="Google Shape;58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3" name="Google Shape;58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Xing, do you want to finish our snapshot story?</a:t>
            </a:r>
            <a:endParaRPr lang="en-GB"/>
          </a:p>
          <a:p>
            <a:pPr marL="0" marR="0" lvl="0" indent="0" algn="l" rtl="0">
              <a:lnSpc>
                <a:spcPct val="100000"/>
              </a:lnSpc>
              <a:spcBef>
                <a:spcPts val="0"/>
              </a:spcBef>
              <a:spcAft>
                <a:spcPts val="0"/>
              </a:spcAft>
              <a:buClr>
                <a:srgbClr val="000000"/>
              </a:buClr>
              <a:buSzPts val="1100"/>
              <a:buFont typeface="Arial" panose="020B0604020202020204"/>
              <a:buNone/>
            </a:pPr>
          </a:p>
          <a:p>
            <a:pPr marL="0" lvl="0" indent="0" algn="l" rtl="0">
              <a:lnSpc>
                <a:spcPct val="100000"/>
              </a:lnSpc>
              <a:spcBef>
                <a:spcPts val="0"/>
              </a:spcBef>
              <a:spcAft>
                <a:spcPts val="0"/>
              </a:spcAft>
              <a:buSzPts val="1100"/>
              <a:buNone/>
            </a:pPr>
            <a:r>
              <a:rPr lang="en-GB"/>
              <a:t>Xing: Sure.  Now we understood better why sig-architecture pushed snapshot API out of core and how CRD can help us extend kubernetes API. </a:t>
            </a:r>
            <a:endParaRPr lang="en-GB"/>
          </a:p>
          <a:p>
            <a:pPr marL="0" lvl="0" indent="0" algn="l" rtl="0">
              <a:lnSpc>
                <a:spcPct val="100000"/>
              </a:lnSpc>
              <a:spcBef>
                <a:spcPts val="0"/>
              </a:spcBef>
              <a:spcAft>
                <a:spcPts val="0"/>
              </a:spcAft>
              <a:buSzPts val="1100"/>
              <a:buNone/>
            </a:pPr>
            <a:r>
              <a:rPr lang="en-GB"/>
              <a:t>We </a:t>
            </a:r>
            <a:r>
              <a:rPr lang="en-GB">
                <a:solidFill>
                  <a:schemeClr val="dk1"/>
                </a:solidFill>
              </a:rPr>
              <a:t>started to work on the snapshot feature.</a:t>
            </a:r>
            <a:endParaRPr lang="en-GB">
              <a:solidFill>
                <a:schemeClr val="dk1"/>
              </a:solidFill>
            </a:endParaRPr>
          </a:p>
          <a:p>
            <a:pPr marL="0" lvl="0" indent="0" algn="l" rtl="0">
              <a:lnSpc>
                <a:spcPct val="100000"/>
              </a:lnSpc>
              <a:spcBef>
                <a:spcPts val="0"/>
              </a:spcBef>
              <a:spcAft>
                <a:spcPts val="0"/>
              </a:spcAft>
              <a:buSzPts val="11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6"/>
        <p:cNvGrpSpPr/>
        <p:nvPr/>
      </p:nvGrpSpPr>
      <p:grpSpPr>
        <a:xfrm>
          <a:off x="0" y="0"/>
          <a:ext cx="0" cy="0"/>
          <a:chOff x="0" y="0"/>
          <a:chExt cx="0" cy="0"/>
        </a:xfrm>
      </p:grpSpPr>
      <p:sp>
        <p:nvSpPr>
          <p:cNvPr id="587" name="Google Shape;58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Xing: We created a new repo out of tree under Kubernetes-csi</a:t>
            </a:r>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2"/>
        <p:cNvGrpSpPr/>
        <p:nvPr/>
      </p:nvGrpSpPr>
      <p:grpSpPr>
        <a:xfrm>
          <a:off x="0" y="0"/>
          <a:ext cx="0" cy="0"/>
          <a:chOff x="0" y="0"/>
          <a:chExt cx="0" cy="0"/>
        </a:xfrm>
      </p:grpSpPr>
      <p:sp>
        <p:nvSpPr>
          <p:cNvPr id="593" name="Google Shape;59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Xing: We added CRD definitions, created a snapshot controller to watch the snapshot API objects, and added deployment yaml files and documentation.</a:t>
            </a:r>
            <a:endParaRPr lang="en-GB"/>
          </a:p>
          <a:p>
            <a:pPr marL="0" lvl="0" indent="0" algn="l" rtl="0">
              <a:lnSpc>
                <a:spcPct val="100000"/>
              </a:lnSpc>
              <a:spcBef>
                <a:spcPts val="0"/>
              </a:spcBef>
              <a:spcAft>
                <a:spcPts val="0"/>
              </a:spcAft>
              <a:buSzPts val="1100"/>
              <a:buNone/>
            </a:pPr>
            <a:r>
              <a:rPr lang="en-GB"/>
              <a:t>There are lots of details here, but as a user, you don’t really need to know</a:t>
            </a:r>
            <a:endParaRPr lang="en-GB"/>
          </a:p>
          <a:p>
            <a:pPr marL="0" lvl="0" indent="0" algn="l" rtl="0">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4"/>
        <p:cNvGrpSpPr/>
        <p:nvPr/>
      </p:nvGrpSpPr>
      <p:grpSpPr>
        <a:xfrm>
          <a:off x="0" y="0"/>
          <a:ext cx="0" cy="0"/>
          <a:chOff x="0" y="0"/>
          <a:chExt cx="0" cy="0"/>
        </a:xfrm>
      </p:grpSpPr>
      <p:sp>
        <p:nvSpPr>
          <p:cNvPr id="605" name="Google Shape;60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Xing: </a:t>
            </a:r>
            <a:r>
              <a:rPr lang="en-GB">
                <a:solidFill>
                  <a:schemeClr val="dk1"/>
                </a:solidFill>
              </a:rPr>
              <a:t>From a user’s point of view, it works the same as any other k8s APIs</a:t>
            </a:r>
            <a:endParaRPr lang="en-GB">
              <a:solidFill>
                <a:schemeClr val="dk1"/>
              </a:solidFill>
            </a:endParaRPr>
          </a:p>
          <a:p>
            <a:pPr marL="0" lvl="0" indent="0" algn="l" rtl="0">
              <a:lnSpc>
                <a:spcPct val="100000"/>
              </a:lnSpc>
              <a:spcBef>
                <a:spcPts val="0"/>
              </a:spcBef>
              <a:spcAft>
                <a:spcPts val="0"/>
              </a:spcAft>
              <a:buClr>
                <a:schemeClr val="dk1"/>
              </a:buClr>
              <a:buSzPts val="1100"/>
              <a:buFont typeface="Arial" panose="020B0604020202020204"/>
              <a:buNone/>
            </a:pPr>
            <a:r>
              <a:rPr lang="en-GB">
                <a:solidFill>
                  <a:schemeClr val="dk1"/>
                </a:solidFill>
              </a:rPr>
              <a:t>We already have core APIs PV/PVC, Pod, Node, and so on</a:t>
            </a:r>
            <a:endParaRPr lang="en-GB">
              <a:solidFill>
                <a:schemeClr val="dk1"/>
              </a:solidFill>
            </a:endParaRPr>
          </a:p>
          <a:p>
            <a:pPr marL="0" lvl="0" indent="0" algn="l" rtl="0">
              <a:lnSpc>
                <a:spcPct val="100000"/>
              </a:lnSpc>
              <a:spcBef>
                <a:spcPts val="0"/>
              </a:spcBef>
              <a:spcAft>
                <a:spcPts val="0"/>
              </a:spcAft>
              <a:buClr>
                <a:schemeClr val="dk1"/>
              </a:buClr>
              <a:buSzPts val="1100"/>
              <a:buFont typeface="Arial" panose="020B0604020202020204"/>
              <a:buNone/>
            </a:pPr>
            <a:r>
              <a:rPr lang="en-GB">
                <a:solidFill>
                  <a:schemeClr val="dk1"/>
                </a:solidFill>
              </a:rPr>
              <a:t>Now we have also added Snapshot APIs to the API family</a:t>
            </a:r>
            <a:endParaRPr lang="en-GB">
              <a:solidFill>
                <a:schemeClr val="dk1"/>
              </a:solidFill>
            </a:endParaRPr>
          </a:p>
          <a:p>
            <a:pPr marL="0" lvl="0" indent="0" algn="l" rtl="0">
              <a:lnSpc>
                <a:spcPct val="100000"/>
              </a:lnSpc>
              <a:spcBef>
                <a:spcPts val="0"/>
              </a:spcBef>
              <a:spcAft>
                <a:spcPts val="0"/>
              </a:spcAft>
              <a:buSzPts val="1100"/>
              <a:buNone/>
            </a:pPr>
            <a:r>
              <a:rPr lang="en-GB">
                <a:solidFill>
                  <a:schemeClr val="dk1"/>
                </a:solidFill>
              </a:rPr>
              <a:t>You can just use it the same old way, use kubectl create to create a snapshot API object, and use kubectl delete to delete it</a:t>
            </a:r>
            <a:endParaRPr lang="en-GB">
              <a:solidFill>
                <a:schemeClr val="dk1"/>
              </a:solidFill>
            </a:endParaRPr>
          </a:p>
          <a:p>
            <a:pPr marL="0" lvl="0" indent="0" algn="l" rtl="0">
              <a:lnSpc>
                <a:spcPct val="100000"/>
              </a:lnSpc>
              <a:spcBef>
                <a:spcPts val="0"/>
              </a:spcBef>
              <a:spcAft>
                <a:spcPts val="0"/>
              </a:spcAft>
              <a:buClr>
                <a:schemeClr val="dk1"/>
              </a:buClr>
              <a:buSzPts val="1100"/>
              <a:buFont typeface="Arial" panose="020B0604020202020204"/>
              <a:buNone/>
            </a:pPr>
            <a:r>
              <a:rPr lang="en-GB">
                <a:solidFill>
                  <a:schemeClr val="dk1"/>
                </a:solidFill>
              </a:rPr>
              <a:t>Our snapshot controller will be working hard behind the scene to make sure user’s request is taken care of.</a:t>
            </a:r>
            <a:endParaRPr lang="en-GB">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7"/>
        <p:cNvGrpSpPr/>
        <p:nvPr/>
      </p:nvGrpSpPr>
      <p:grpSpPr>
        <a:xfrm>
          <a:off x="0" y="0"/>
          <a:ext cx="0" cy="0"/>
          <a:chOff x="0" y="0"/>
          <a:chExt cx="0" cy="0"/>
        </a:xfrm>
      </p:grpSpPr>
      <p:sp>
        <p:nvSpPr>
          <p:cNvPr id="628" name="Google Shape;628;p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800"/>
              </a:spcBef>
              <a:spcAft>
                <a:spcPts val="0"/>
              </a:spcAft>
              <a:buClr>
                <a:srgbClr val="000000"/>
              </a:buClr>
              <a:buSzPts val="1100"/>
              <a:buFont typeface="Arial" panose="020B0604020202020204"/>
              <a:buNone/>
            </a:pPr>
            <a:r>
              <a:rPr lang="en-GB" sz="1200">
                <a:solidFill>
                  <a:srgbClr val="351C75"/>
                </a:solidFill>
              </a:rPr>
              <a:t>Xing: </a:t>
            </a:r>
            <a:r>
              <a:rPr lang="en-GB" sz="1200" b="0" i="0">
                <a:solidFill>
                  <a:srgbClr val="351C75"/>
                </a:solidFill>
              </a:rPr>
              <a:t>Now you might wonder Does that mean CRD is exactly the same as native API?  Well, we have to say that there are still differences.</a:t>
            </a:r>
            <a:endParaRPr lang="en-GB" sz="1200" b="0" i="0">
              <a:solidFill>
                <a:srgbClr val="351C75"/>
              </a:solidFill>
            </a:endParaRPr>
          </a:p>
          <a:p>
            <a:pPr marL="0" lvl="0" indent="0" algn="l" rtl="0">
              <a:lnSpc>
                <a:spcPct val="90000"/>
              </a:lnSpc>
              <a:spcBef>
                <a:spcPts val="800"/>
              </a:spcBef>
              <a:spcAft>
                <a:spcPts val="0"/>
              </a:spcAft>
              <a:buSzPts val="1100"/>
              <a:buNone/>
            </a:pPr>
            <a:r>
              <a:rPr lang="en-GB" sz="1200">
                <a:solidFill>
                  <a:srgbClr val="351C75"/>
                </a:solidFill>
              </a:rPr>
              <a:t>Currently CRD is still Beta.  The plan is to bring it to GA in the next couple of releases.</a:t>
            </a:r>
            <a:endParaRPr lang="en-GB" sz="1200">
              <a:solidFill>
                <a:srgbClr val="351C75"/>
              </a:solidFill>
            </a:endParaRPr>
          </a:p>
          <a:p>
            <a:pPr marL="0" lvl="0" indent="0" algn="l" rtl="0">
              <a:lnSpc>
                <a:spcPct val="90000"/>
              </a:lnSpc>
              <a:spcBef>
                <a:spcPts val="800"/>
              </a:spcBef>
              <a:spcAft>
                <a:spcPts val="0"/>
              </a:spcAft>
              <a:buSzPts val="1100"/>
              <a:buNone/>
            </a:pPr>
            <a:r>
              <a:rPr lang="en-GB" sz="1200">
                <a:solidFill>
                  <a:srgbClr val="351C75"/>
                </a:solidFill>
              </a:rPr>
              <a:t>CRD already supports many features available in the native API, such as Defaulting, validation, OpenAPI v3 schema definition, and so on</a:t>
            </a:r>
            <a:endParaRPr lang="en-GB" sz="1200">
              <a:solidFill>
                <a:srgbClr val="351C75"/>
              </a:solidFill>
            </a:endParaRPr>
          </a:p>
          <a:p>
            <a:pPr marL="0" lvl="0" indent="0" algn="l" rtl="0">
              <a:lnSpc>
                <a:spcPct val="90000"/>
              </a:lnSpc>
              <a:spcBef>
                <a:spcPts val="800"/>
              </a:spcBef>
              <a:spcAft>
                <a:spcPts val="0"/>
              </a:spcAft>
              <a:buClr>
                <a:schemeClr val="dk1"/>
              </a:buClr>
              <a:buSzPts val="1100"/>
              <a:buFont typeface="Arial" panose="020B0604020202020204"/>
              <a:buNone/>
            </a:pPr>
            <a:r>
              <a:rPr lang="en-GB" sz="1200">
                <a:solidFill>
                  <a:srgbClr val="351C75"/>
                </a:solidFill>
              </a:rPr>
              <a:t>There is an effort to bridge the gap between the two.</a:t>
            </a:r>
            <a:endParaRPr lang="en-GB" sz="1200">
              <a:solidFill>
                <a:srgbClr val="351C75"/>
              </a:solidFill>
            </a:endParaRPr>
          </a:p>
          <a:p>
            <a:pPr marL="0" lvl="0" indent="0" algn="l" rtl="0">
              <a:lnSpc>
                <a:spcPct val="90000"/>
              </a:lnSpc>
              <a:spcBef>
                <a:spcPts val="800"/>
              </a:spcBef>
              <a:spcAft>
                <a:spcPts val="0"/>
              </a:spcAft>
              <a:buSzPts val="1100"/>
              <a:buNone/>
            </a:pPr>
            <a:r>
              <a:rPr lang="en-GB" sz="1200">
                <a:solidFill>
                  <a:srgbClr val="351C75"/>
                </a:solidFill>
              </a:rPr>
              <a:t>CRDs are becoming more and more like native APIs.</a:t>
            </a:r>
            <a:endParaRPr lang="en-GB" sz="1200">
              <a:solidFill>
                <a:srgbClr val="351C75"/>
              </a:solidFill>
            </a:endParaRPr>
          </a:p>
          <a:p>
            <a:pPr marL="0" lvl="0" indent="0" algn="l" rtl="0">
              <a:lnSpc>
                <a:spcPct val="90000"/>
              </a:lnSpc>
              <a:spcBef>
                <a:spcPts val="800"/>
              </a:spcBef>
              <a:spcAft>
                <a:spcPts val="0"/>
              </a:spcAft>
              <a:buSzPts val="1100"/>
              <a:buNone/>
            </a:pPr>
            <a:r>
              <a:rPr lang="en-GB" sz="1200">
                <a:solidFill>
                  <a:srgbClr val="351C75"/>
                </a:solidFill>
              </a:rPr>
              <a:t>--------------------------------</a:t>
            </a:r>
            <a:endParaRPr lang="en-GB" sz="1200">
              <a:solidFill>
                <a:srgbClr val="351C75"/>
              </a:solidFill>
            </a:endParaRPr>
          </a:p>
          <a:p>
            <a:pPr marL="0" lvl="0" indent="0" algn="l" rtl="0">
              <a:lnSpc>
                <a:spcPct val="90000"/>
              </a:lnSpc>
              <a:spcBef>
                <a:spcPts val="800"/>
              </a:spcBef>
              <a:spcAft>
                <a:spcPts val="0"/>
              </a:spcAft>
              <a:buSzPts val="1100"/>
              <a:buNone/>
            </a:pPr>
            <a:endParaRPr sz="1200">
              <a:solidFill>
                <a:srgbClr val="351C75"/>
              </a:solidFill>
            </a:endParaRPr>
          </a:p>
          <a:p>
            <a:pPr marL="0" lvl="0" indent="0" algn="l" rtl="0">
              <a:lnSpc>
                <a:spcPct val="90000"/>
              </a:lnSpc>
              <a:spcBef>
                <a:spcPts val="800"/>
              </a:spcBef>
              <a:spcAft>
                <a:spcPts val="0"/>
              </a:spcAft>
              <a:buSzPts val="1100"/>
              <a:buNone/>
            </a:pPr>
            <a:endParaRPr sz="1200">
              <a:solidFill>
                <a:srgbClr val="351C75"/>
              </a:solidFill>
            </a:endParaRPr>
          </a:p>
          <a:p>
            <a:pPr marL="0" lvl="0" indent="0" algn="l" rtl="0">
              <a:lnSpc>
                <a:spcPct val="90000"/>
              </a:lnSpc>
              <a:spcBef>
                <a:spcPts val="800"/>
              </a:spcBef>
              <a:spcAft>
                <a:spcPts val="0"/>
              </a:spcAft>
              <a:buSzPts val="1100"/>
              <a:buNone/>
            </a:pPr>
            <a:endParaRPr sz="1200">
              <a:solidFill>
                <a:srgbClr val="351C75"/>
              </a:solidFill>
            </a:endParaRPr>
          </a:p>
          <a:p>
            <a:pPr marL="0" lvl="0" indent="0" algn="l" rtl="0">
              <a:lnSpc>
                <a:spcPct val="90000"/>
              </a:lnSpc>
              <a:spcBef>
                <a:spcPts val="800"/>
              </a:spcBef>
              <a:spcAft>
                <a:spcPts val="0"/>
              </a:spcAft>
              <a:buClr>
                <a:schemeClr val="dk1"/>
              </a:buClr>
              <a:buSzPts val="1100"/>
              <a:buFont typeface="Arial" panose="020B0604020202020204"/>
              <a:buNone/>
            </a:pPr>
            <a:r>
              <a:rPr lang="en-GB" sz="1200">
                <a:solidFill>
                  <a:srgbClr val="351C75"/>
                </a:solidFill>
              </a:rPr>
              <a:t>(CRD supports webhooks for mutation and validation.  It allows default values to be set and validates if an API object meets certain requirements.</a:t>
            </a:r>
            <a:endParaRPr sz="1200">
              <a:solidFill>
                <a:srgbClr val="351C75"/>
              </a:solidFill>
            </a:endParaRPr>
          </a:p>
          <a:p>
            <a:pPr marL="0" lvl="0" indent="0" algn="l" rtl="0">
              <a:lnSpc>
                <a:spcPct val="90000"/>
              </a:lnSpc>
              <a:spcBef>
                <a:spcPts val="800"/>
              </a:spcBef>
              <a:spcAft>
                <a:spcPts val="0"/>
              </a:spcAft>
              <a:buClr>
                <a:schemeClr val="dk1"/>
              </a:buClr>
              <a:buSzPts val="1100"/>
              <a:buFont typeface="Arial" panose="020B0604020202020204"/>
              <a:buNone/>
            </a:pPr>
            <a:r>
              <a:rPr lang="en-GB" sz="1200">
                <a:solidFill>
                  <a:srgbClr val="351C75"/>
                </a:solidFill>
              </a:rPr>
              <a:t>It supports OpenAPI v3 schema definition and brings a declarative API experience.</a:t>
            </a:r>
            <a:endParaRPr sz="1200">
              <a:solidFill>
                <a:srgbClr val="351C75"/>
              </a:solidFill>
            </a:endParaRPr>
          </a:p>
          <a:p>
            <a:pPr marL="0" lvl="0" indent="0" algn="l" rtl="0">
              <a:lnSpc>
                <a:spcPct val="90000"/>
              </a:lnSpc>
              <a:spcBef>
                <a:spcPts val="800"/>
              </a:spcBef>
              <a:spcAft>
                <a:spcPts val="0"/>
              </a:spcAft>
              <a:buClr>
                <a:schemeClr val="dk1"/>
              </a:buClr>
              <a:buSzPts val="1100"/>
              <a:buFont typeface="Arial" panose="020B0604020202020204"/>
              <a:buNone/>
            </a:pPr>
            <a:r>
              <a:rPr lang="en-GB" sz="1200">
                <a:solidFill>
                  <a:srgbClr val="351C75"/>
                </a:solidFill>
              </a:rPr>
              <a:t>It supports multi-versioning, scale and status sub-resource. </a:t>
            </a:r>
            <a:endParaRPr sz="1200">
              <a:solidFill>
                <a:srgbClr val="351C75"/>
              </a:solidFill>
            </a:endParaRPr>
          </a:p>
          <a:p>
            <a:pPr marL="0" lvl="0" indent="0" algn="l" rtl="0">
              <a:lnSpc>
                <a:spcPct val="90000"/>
              </a:lnSpc>
              <a:spcBef>
                <a:spcPts val="800"/>
              </a:spcBef>
              <a:spcAft>
                <a:spcPts val="0"/>
              </a:spcAft>
              <a:buClr>
                <a:schemeClr val="dk1"/>
              </a:buClr>
              <a:buSzPts val="1100"/>
              <a:buFont typeface="Arial" panose="020B0604020202020204"/>
              <a:buNone/>
            </a:pPr>
            <a:r>
              <a:rPr lang="en-GB" sz="1200">
                <a:solidFill>
                  <a:srgbClr val="351C75"/>
                </a:solidFill>
              </a:rPr>
              <a:t>Basic quota support is also added.)</a:t>
            </a:r>
            <a:endParaRPr sz="1200">
              <a:solidFill>
                <a:srgbClr val="351C75"/>
              </a:solidFill>
            </a:endParaRPr>
          </a:p>
          <a:p>
            <a:pPr marL="0" lvl="0" indent="0" algn="l" rtl="0">
              <a:lnSpc>
                <a:spcPct val="90000"/>
              </a:lnSpc>
              <a:spcBef>
                <a:spcPts val="800"/>
              </a:spcBef>
              <a:spcAft>
                <a:spcPts val="0"/>
              </a:spcAft>
              <a:buSzPts val="1100"/>
              <a:buNone/>
            </a:pPr>
            <a:endParaRPr sz="1200">
              <a:solidFill>
                <a:srgbClr val="351C75"/>
              </a:solidFill>
            </a:endParaRPr>
          </a:p>
          <a:p>
            <a:pPr marL="0" lvl="0" indent="0" algn="l" rtl="0">
              <a:lnSpc>
                <a:spcPct val="90000"/>
              </a:lnSpc>
              <a:spcBef>
                <a:spcPts val="800"/>
              </a:spcBef>
              <a:spcAft>
                <a:spcPts val="0"/>
              </a:spcAft>
              <a:buSzPts val="1100"/>
              <a:buNone/>
            </a:pPr>
            <a:endParaRPr sz="1200">
              <a:solidFill>
                <a:srgbClr val="351C75"/>
              </a:solidFill>
            </a:endParaRPr>
          </a:p>
          <a:p>
            <a:pPr marL="0" lvl="0" indent="0" algn="l" rtl="0">
              <a:lnSpc>
                <a:spcPct val="90000"/>
              </a:lnSpc>
              <a:spcBef>
                <a:spcPts val="800"/>
              </a:spcBef>
              <a:spcAft>
                <a:spcPts val="0"/>
              </a:spcAft>
              <a:buSzPts val="1100"/>
              <a:buNone/>
            </a:pPr>
            <a:endParaRPr sz="1200">
              <a:solidFill>
                <a:srgbClr val="351C75"/>
              </a:solidFill>
            </a:endParaRPr>
          </a:p>
          <a:p>
            <a:pPr marL="0" lvl="0" indent="0" algn="l" rtl="0">
              <a:lnSpc>
                <a:spcPct val="90000"/>
              </a:lnSpc>
              <a:spcBef>
                <a:spcPts val="800"/>
              </a:spcBef>
              <a:spcAft>
                <a:spcPts val="0"/>
              </a:spcAft>
              <a:buSzPts val="1100"/>
              <a:buNone/>
            </a:pPr>
            <a:endParaRPr sz="1200">
              <a:solidFill>
                <a:srgbClr val="351C75"/>
              </a:solidFill>
            </a:endParaRPr>
          </a:p>
          <a:p>
            <a:pPr marL="457200" lvl="0" indent="-317500" algn="l" rtl="0">
              <a:lnSpc>
                <a:spcPct val="90000"/>
              </a:lnSpc>
              <a:spcBef>
                <a:spcPts val="800"/>
              </a:spcBef>
              <a:spcAft>
                <a:spcPts val="0"/>
              </a:spcAft>
              <a:buClr>
                <a:srgbClr val="351C75"/>
              </a:buClr>
              <a:buSzPts val="1400"/>
              <a:buChar char="•"/>
            </a:pPr>
            <a:r>
              <a:rPr lang="en-GB" sz="1400">
                <a:solidFill>
                  <a:srgbClr val="351C75"/>
                </a:solidFill>
              </a:rPr>
              <a:t>Webhook admission controller</a:t>
            </a:r>
            <a:endParaRPr sz="1400">
              <a:solidFill>
                <a:srgbClr val="351C75"/>
              </a:solidFill>
            </a:endParaRPr>
          </a:p>
          <a:p>
            <a:pPr marL="914400" lvl="1" indent="-317500" algn="l" rtl="0">
              <a:lnSpc>
                <a:spcPct val="90000"/>
              </a:lnSpc>
              <a:spcBef>
                <a:spcPts val="0"/>
              </a:spcBef>
              <a:spcAft>
                <a:spcPts val="0"/>
              </a:spcAft>
              <a:buClr>
                <a:srgbClr val="351C75"/>
              </a:buClr>
              <a:buSzPts val="1400"/>
              <a:buChar char="•"/>
            </a:pPr>
            <a:r>
              <a:rPr lang="en-GB" sz="1400">
                <a:solidFill>
                  <a:srgbClr val="351C75"/>
                </a:solidFill>
                <a:highlight>
                  <a:schemeClr val="lt1"/>
                </a:highlight>
              </a:rPr>
              <a:t>Mutating webhook:  used to mutate a core API object or a CRD instance before the API server admits it. (defaulting)</a:t>
            </a:r>
            <a:endParaRPr sz="1400">
              <a:solidFill>
                <a:srgbClr val="351C75"/>
              </a:solidFill>
              <a:highlight>
                <a:schemeClr val="lt1"/>
              </a:highlight>
            </a:endParaRPr>
          </a:p>
          <a:p>
            <a:pPr marL="914400" lvl="1" indent="-317500" algn="l" rtl="0">
              <a:lnSpc>
                <a:spcPct val="100000"/>
              </a:lnSpc>
              <a:spcBef>
                <a:spcPts val="0"/>
              </a:spcBef>
              <a:spcAft>
                <a:spcPts val="0"/>
              </a:spcAft>
              <a:buClr>
                <a:srgbClr val="351C75"/>
              </a:buClr>
              <a:buSzPts val="1400"/>
              <a:buChar char="•"/>
            </a:pPr>
            <a:r>
              <a:rPr lang="en-GB" sz="1400">
                <a:solidFill>
                  <a:srgbClr val="351C75"/>
                </a:solidFill>
                <a:highlight>
                  <a:schemeClr val="lt1"/>
                </a:highlight>
              </a:rPr>
              <a:t>Validating webhook: used to validate if an object meets certain requirements.</a:t>
            </a:r>
            <a:endParaRPr sz="1400">
              <a:solidFill>
                <a:srgbClr val="351C75"/>
              </a:solidFill>
            </a:endParaRPr>
          </a:p>
          <a:p>
            <a:pPr marL="457200" lvl="0" indent="-317500" algn="l" rtl="0">
              <a:lnSpc>
                <a:spcPct val="115000"/>
              </a:lnSpc>
              <a:spcBef>
                <a:spcPts val="0"/>
              </a:spcBef>
              <a:spcAft>
                <a:spcPts val="0"/>
              </a:spcAft>
              <a:buClr>
                <a:srgbClr val="351C75"/>
              </a:buClr>
              <a:buSzPts val="1400"/>
              <a:buChar char="•"/>
            </a:pPr>
            <a:r>
              <a:rPr lang="en-GB" sz="1400">
                <a:solidFill>
                  <a:srgbClr val="351C75"/>
                </a:solidFill>
              </a:rPr>
              <a:t>Multi-versioning</a:t>
            </a:r>
            <a:endParaRPr sz="1400">
              <a:solidFill>
                <a:srgbClr val="351C75"/>
              </a:solidFill>
            </a:endParaRPr>
          </a:p>
          <a:p>
            <a:pPr marL="457200" lvl="0" indent="-317500" algn="l" rtl="0">
              <a:lnSpc>
                <a:spcPct val="115000"/>
              </a:lnSpc>
              <a:spcBef>
                <a:spcPts val="0"/>
              </a:spcBef>
              <a:spcAft>
                <a:spcPts val="0"/>
              </a:spcAft>
              <a:buClr>
                <a:srgbClr val="351C75"/>
              </a:buClr>
              <a:buSzPts val="1400"/>
              <a:buChar char="•"/>
            </a:pPr>
            <a:r>
              <a:rPr lang="en-GB" sz="1400">
                <a:solidFill>
                  <a:srgbClr val="351C75"/>
                </a:solidFill>
              </a:rPr>
              <a:t>Subresource: Scale and Status</a:t>
            </a:r>
            <a:endParaRPr sz="1400">
              <a:solidFill>
                <a:srgbClr val="351C75"/>
              </a:solidFill>
            </a:endParaRPr>
          </a:p>
          <a:p>
            <a:pPr marL="457200" lvl="0" indent="-317500" algn="l" rtl="0">
              <a:lnSpc>
                <a:spcPct val="115000"/>
              </a:lnSpc>
              <a:spcBef>
                <a:spcPts val="0"/>
              </a:spcBef>
              <a:spcAft>
                <a:spcPts val="0"/>
              </a:spcAft>
              <a:buClr>
                <a:srgbClr val="351C75"/>
              </a:buClr>
              <a:buSzPts val="1400"/>
              <a:buChar char="•"/>
            </a:pPr>
            <a:r>
              <a:rPr lang="en-GB" sz="1400">
                <a:solidFill>
                  <a:srgbClr val="351C75"/>
                </a:solidFill>
              </a:rPr>
              <a:t>Quota support</a:t>
            </a:r>
            <a:endParaRPr sz="1400">
              <a:solidFill>
                <a:srgbClr val="351C75"/>
              </a:solidFill>
            </a:endParaRPr>
          </a:p>
          <a:p>
            <a:pPr marL="457200" lvl="0" indent="-317500" algn="l" rtl="0">
              <a:lnSpc>
                <a:spcPct val="115000"/>
              </a:lnSpc>
              <a:spcBef>
                <a:spcPts val="0"/>
              </a:spcBef>
              <a:spcAft>
                <a:spcPts val="0"/>
              </a:spcAft>
              <a:buClr>
                <a:srgbClr val="351C75"/>
              </a:buClr>
              <a:buSzPts val="1400"/>
              <a:buChar char="•"/>
            </a:pPr>
            <a:r>
              <a:rPr lang="en-GB" sz="1400">
                <a:solidFill>
                  <a:srgbClr val="351C75"/>
                </a:solidFill>
              </a:rPr>
              <a:t>OpenAPI v3 schema definition</a:t>
            </a:r>
            <a:endParaRPr sz="1400">
              <a:solidFill>
                <a:srgbClr val="351C75"/>
              </a:solidFill>
            </a:endParaRPr>
          </a:p>
          <a:p>
            <a:pPr marL="0" lvl="0" indent="0" algn="l" rtl="0">
              <a:lnSpc>
                <a:spcPct val="100000"/>
              </a:lnSpc>
              <a:spcBef>
                <a:spcPts val="0"/>
              </a:spcBef>
              <a:spcAft>
                <a:spcPts val="0"/>
              </a:spcAft>
              <a:buSzPts val="1100"/>
              <a:buNone/>
            </a:pPr>
            <a:endParaRPr sz="1400">
              <a:solidFill>
                <a:srgbClr val="351C75"/>
              </a:solidFill>
              <a:highlight>
                <a:schemeClr val="lt1"/>
              </a:highlight>
            </a:endParaRPr>
          </a:p>
          <a:p>
            <a:pPr marL="0" lvl="0" indent="0" algn="l" rtl="0">
              <a:lnSpc>
                <a:spcPct val="90000"/>
              </a:lnSpc>
              <a:spcBef>
                <a:spcPts val="0"/>
              </a:spcBef>
              <a:spcAft>
                <a:spcPts val="0"/>
              </a:spcAft>
              <a:buSzPts val="1100"/>
              <a:buNone/>
            </a:pPr>
            <a:endParaRPr sz="1400"/>
          </a:p>
          <a:p>
            <a:pPr marL="0" marR="215900" lvl="0" indent="0" algn="l" rtl="0">
              <a:lnSpc>
                <a:spcPct val="200000"/>
              </a:lnSpc>
              <a:spcBef>
                <a:spcPts val="0"/>
              </a:spcBef>
              <a:spcAft>
                <a:spcPts val="0"/>
              </a:spcAft>
              <a:buSzPts val="1100"/>
              <a:buNone/>
            </a:pPr>
            <a:r>
              <a:rPr lang="en-GB" sz="800" u="sng">
                <a:solidFill>
                  <a:schemeClr val="hlink"/>
                </a:solidFill>
                <a:highlight>
                  <a:schemeClr val="lt1"/>
                </a:highlight>
                <a:latin typeface="Helvetica Neue" panose="020B0604020202020204"/>
                <a:ea typeface="Helvetica Neue" panose="020B0604020202020204"/>
                <a:cs typeface="Helvetica Neue" panose="020B0604020202020204"/>
                <a:sym typeface="Helvetica Neue" panose="020B0604020202020204"/>
                <a:hlinkClick r:id="rId3"/>
              </a:rPr>
              <a:t>OpenAPI Specs – Towards Native User Experience of CRDs - Stefan Schimanski, Red Hat</a:t>
            </a:r>
            <a:endParaRPr sz="1400"/>
          </a:p>
          <a:p>
            <a:pPr marL="457200" lvl="0" indent="-304800" algn="l" rtl="0">
              <a:lnSpc>
                <a:spcPct val="100000"/>
              </a:lnSpc>
              <a:spcBef>
                <a:spcPts val="900"/>
              </a:spcBef>
              <a:spcAft>
                <a:spcPts val="0"/>
              </a:spcAft>
              <a:buClr>
                <a:srgbClr val="351C75"/>
              </a:buClr>
              <a:buSzPts val="1200"/>
              <a:buChar char="•"/>
            </a:pPr>
            <a:r>
              <a:rPr lang="en-GB" sz="1200">
                <a:solidFill>
                  <a:srgbClr val="351C75"/>
                </a:solidFill>
              </a:rPr>
              <a:t>Target CRD GA in 1.16/1.17</a:t>
            </a:r>
            <a:endParaRPr sz="1200">
              <a:solidFill>
                <a:srgbClr val="351C75"/>
              </a:solidFill>
            </a:endParaRPr>
          </a:p>
          <a:p>
            <a:pPr marL="914400" lvl="1" indent="-304800" algn="l" rtl="0">
              <a:lnSpc>
                <a:spcPct val="100000"/>
              </a:lnSpc>
              <a:spcBef>
                <a:spcPts val="0"/>
              </a:spcBef>
              <a:spcAft>
                <a:spcPts val="0"/>
              </a:spcAft>
              <a:buClr>
                <a:srgbClr val="351C75"/>
              </a:buClr>
              <a:buSzPts val="1200"/>
              <a:buChar char="•"/>
            </a:pPr>
            <a:r>
              <a:rPr lang="en-GB" sz="1200">
                <a:solidFill>
                  <a:srgbClr val="351C75"/>
                </a:solidFill>
              </a:rPr>
              <a:t>OpenAPI structural schema (beta in 1.15)</a:t>
            </a:r>
            <a:endParaRPr sz="1200">
              <a:solidFill>
                <a:srgbClr val="351C75"/>
              </a:solidFill>
            </a:endParaRPr>
          </a:p>
          <a:p>
            <a:pPr marL="914400" lvl="1" indent="-304800" algn="l" rtl="0">
              <a:lnSpc>
                <a:spcPct val="100000"/>
              </a:lnSpc>
              <a:spcBef>
                <a:spcPts val="0"/>
              </a:spcBef>
              <a:spcAft>
                <a:spcPts val="0"/>
              </a:spcAft>
              <a:buClr>
                <a:srgbClr val="351C75"/>
              </a:buClr>
              <a:buSzPts val="1200"/>
              <a:buChar char="•"/>
            </a:pPr>
            <a:r>
              <a:rPr lang="en-GB" sz="1200">
                <a:solidFill>
                  <a:srgbClr val="351C75"/>
                </a:solidFill>
              </a:rPr>
              <a:t>OpenAPI publishing (beta in 1.15)</a:t>
            </a:r>
            <a:endParaRPr sz="1200">
              <a:solidFill>
                <a:srgbClr val="351C75"/>
              </a:solidFill>
            </a:endParaRPr>
          </a:p>
          <a:p>
            <a:pPr marL="914400" lvl="1" indent="-304800" algn="l" rtl="0">
              <a:lnSpc>
                <a:spcPct val="100000"/>
              </a:lnSpc>
              <a:spcBef>
                <a:spcPts val="0"/>
              </a:spcBef>
              <a:spcAft>
                <a:spcPts val="0"/>
              </a:spcAft>
              <a:buClr>
                <a:srgbClr val="351C75"/>
              </a:buClr>
              <a:buSzPts val="1200"/>
              <a:buChar char="•"/>
            </a:pPr>
            <a:r>
              <a:rPr lang="en-GB" sz="1200">
                <a:solidFill>
                  <a:srgbClr val="351C75"/>
                </a:solidFill>
              </a:rPr>
              <a:t>Conversion webhooks (beta in 1.15)</a:t>
            </a:r>
            <a:endParaRPr sz="1200">
              <a:solidFill>
                <a:srgbClr val="351C75"/>
              </a:solidFill>
            </a:endParaRPr>
          </a:p>
          <a:p>
            <a:pPr marL="1371600" lvl="2" indent="-304800" algn="l" rtl="0">
              <a:lnSpc>
                <a:spcPct val="100000"/>
              </a:lnSpc>
              <a:spcBef>
                <a:spcPts val="0"/>
              </a:spcBef>
              <a:spcAft>
                <a:spcPts val="0"/>
              </a:spcAft>
              <a:buClr>
                <a:srgbClr val="351C75"/>
              </a:buClr>
              <a:buSzPts val="1200"/>
              <a:buChar char="•"/>
            </a:pPr>
            <a:r>
              <a:rPr lang="en-GB" sz="1200">
                <a:solidFill>
                  <a:srgbClr val="351C75"/>
                </a:solidFill>
              </a:rPr>
              <a:t>Introduced in 1.13 as alpha</a:t>
            </a:r>
            <a:endParaRPr sz="1200">
              <a:solidFill>
                <a:srgbClr val="351C75"/>
              </a:solidFill>
            </a:endParaRPr>
          </a:p>
          <a:p>
            <a:pPr marL="914400" lvl="1" indent="-304800" algn="l" rtl="0">
              <a:lnSpc>
                <a:spcPct val="100000"/>
              </a:lnSpc>
              <a:spcBef>
                <a:spcPts val="0"/>
              </a:spcBef>
              <a:spcAft>
                <a:spcPts val="0"/>
              </a:spcAft>
              <a:buClr>
                <a:srgbClr val="351C75"/>
              </a:buClr>
              <a:buSzPts val="1200"/>
              <a:buChar char="•"/>
            </a:pPr>
            <a:r>
              <a:rPr lang="en-GB" sz="1200">
                <a:solidFill>
                  <a:srgbClr val="351C75"/>
                </a:solidFill>
              </a:rPr>
              <a:t>Pruning (beta in 1.15)</a:t>
            </a:r>
            <a:endParaRPr sz="1200">
              <a:solidFill>
                <a:srgbClr val="351C75"/>
              </a:solidFill>
            </a:endParaRPr>
          </a:p>
          <a:p>
            <a:pPr marL="914400" lvl="1" indent="-304800" algn="l" rtl="0">
              <a:lnSpc>
                <a:spcPct val="100000"/>
              </a:lnSpc>
              <a:spcBef>
                <a:spcPts val="0"/>
              </a:spcBef>
              <a:spcAft>
                <a:spcPts val="0"/>
              </a:spcAft>
              <a:buClr>
                <a:srgbClr val="351C75"/>
              </a:buClr>
              <a:buSzPts val="1200"/>
              <a:buChar char="•"/>
            </a:pPr>
            <a:r>
              <a:rPr lang="en-GB" sz="1200">
                <a:solidFill>
                  <a:srgbClr val="351C75"/>
                </a:solidFill>
              </a:rPr>
              <a:t>Defaulting via Open API schema (alpha in 1.15)</a:t>
            </a:r>
            <a:endParaRPr sz="1200">
              <a:solidFill>
                <a:srgbClr val="351C75"/>
              </a:solidFill>
            </a:endParaRPr>
          </a:p>
          <a:p>
            <a:pPr marL="914400" lvl="1" indent="-304800" algn="l" rtl="0">
              <a:lnSpc>
                <a:spcPct val="100000"/>
              </a:lnSpc>
              <a:spcBef>
                <a:spcPts val="0"/>
              </a:spcBef>
              <a:spcAft>
                <a:spcPts val="0"/>
              </a:spcAft>
              <a:buClr>
                <a:srgbClr val="351C75"/>
              </a:buClr>
              <a:buSzPts val="1200"/>
              <a:buChar char="•"/>
            </a:pPr>
            <a:r>
              <a:rPr lang="en-GB" sz="1200">
                <a:solidFill>
                  <a:srgbClr val="351C75"/>
                </a:solidFill>
              </a:rPr>
              <a:t>Unions</a:t>
            </a:r>
            <a:endParaRPr sz="1200"/>
          </a:p>
          <a:p>
            <a:pPr marL="0" lvl="0" indent="0" algn="l" rtl="0">
              <a:lnSpc>
                <a:spcPct val="90000"/>
              </a:lnSpc>
              <a:spcBef>
                <a:spcPts val="0"/>
              </a:spcBef>
              <a:spcAft>
                <a:spcPts val="0"/>
              </a:spcAft>
              <a:buSzPts val="1100"/>
              <a:buNone/>
            </a:pPr>
            <a:endParaRPr sz="1400"/>
          </a:p>
          <a:p>
            <a:pPr marL="0" lvl="0" indent="0" algn="l" rtl="0">
              <a:lnSpc>
                <a:spcPct val="90000"/>
              </a:lnSpc>
              <a:spcBef>
                <a:spcPts val="0"/>
              </a:spcBef>
              <a:spcAft>
                <a:spcPts val="0"/>
              </a:spcAft>
              <a:buSzPts val="1100"/>
              <a:buNone/>
            </a:pPr>
            <a:r>
              <a:rPr lang="en-GB" sz="1400"/>
              <a:t>Native API Features are being added to CRDs </a:t>
            </a:r>
            <a:endParaRPr sz="1400"/>
          </a:p>
          <a:p>
            <a:pPr marL="0" lvl="0" indent="0" algn="l" rtl="0">
              <a:lnSpc>
                <a:spcPct val="90000"/>
              </a:lnSpc>
              <a:spcBef>
                <a:spcPts val="0"/>
              </a:spcBef>
              <a:spcAft>
                <a:spcPts val="0"/>
              </a:spcAft>
              <a:buSzPts val="1100"/>
              <a:buNone/>
            </a:pPr>
            <a:endParaRPr sz="1400"/>
          </a:p>
          <a:p>
            <a:pPr marL="0" lvl="0" indent="0" algn="l" rtl="0">
              <a:lnSpc>
                <a:spcPct val="90000"/>
              </a:lnSpc>
              <a:spcBef>
                <a:spcPts val="0"/>
              </a:spcBef>
              <a:spcAft>
                <a:spcPts val="0"/>
              </a:spcAft>
              <a:buSzPts val="1100"/>
              <a:buNone/>
            </a:pPr>
            <a:r>
              <a:rPr lang="en-GB" sz="1400" u="sng">
                <a:solidFill>
                  <a:schemeClr val="hlink"/>
                </a:solidFill>
                <a:hlinkClick r:id="rId4"/>
              </a:rPr>
              <a:t>https://kubernetes.io/docs/concepts/extend-kubernetes/api-extension/custom-resources/</a:t>
            </a:r>
            <a:endParaRPr sz="1400"/>
          </a:p>
          <a:p>
            <a:pPr marL="0" lvl="0" indent="0" algn="l" rtl="0">
              <a:lnSpc>
                <a:spcPct val="100000"/>
              </a:lnSpc>
              <a:spcBef>
                <a:spcPts val="0"/>
              </a:spcBef>
              <a:spcAft>
                <a:spcPts val="0"/>
              </a:spcAft>
              <a:buSzPts val="1100"/>
              <a:buNone/>
            </a:pPr>
            <a:endParaRPr sz="1400"/>
          </a:p>
          <a:p>
            <a:pPr marL="0" lvl="0" indent="0" algn="l" rtl="0">
              <a:lnSpc>
                <a:spcPct val="100000"/>
              </a:lnSpc>
              <a:spcBef>
                <a:spcPts val="0"/>
              </a:spcBef>
              <a:spcAft>
                <a:spcPts val="0"/>
              </a:spcAft>
              <a:buSzPts val="1100"/>
              <a:buNone/>
            </a:pPr>
            <a:r>
              <a:rPr lang="en-GB" sz="1400" u="sng">
                <a:solidFill>
                  <a:schemeClr val="hlink"/>
                </a:solidFill>
                <a:hlinkClick r:id="rId5"/>
              </a:rPr>
              <a:t>https://kubernetes.io/docs/concepts/extend-kubernetes/api-extension/custom-resources/#advanced-features-and-flexibility</a:t>
            </a:r>
            <a:endParaRPr sz="1400"/>
          </a:p>
          <a:p>
            <a:pPr marL="0" lvl="0" indent="0" algn="l" rtl="0">
              <a:lnSpc>
                <a:spcPct val="100000"/>
              </a:lnSpc>
              <a:spcBef>
                <a:spcPts val="0"/>
              </a:spcBef>
              <a:spcAft>
                <a:spcPts val="0"/>
              </a:spcAft>
              <a:buSzPts val="1100"/>
              <a:buNone/>
            </a:pPr>
            <a:endParaRPr sz="1400"/>
          </a:p>
          <a:p>
            <a:pPr marL="0" lvl="0" indent="0" algn="l" rtl="0">
              <a:lnSpc>
                <a:spcPct val="100000"/>
              </a:lnSpc>
              <a:spcBef>
                <a:spcPts val="0"/>
              </a:spcBef>
              <a:spcAft>
                <a:spcPts val="0"/>
              </a:spcAft>
              <a:buSzPts val="1100"/>
              <a:buNone/>
            </a:pPr>
            <a:r>
              <a:rPr lang="en-GB" sz="1400" u="sng">
                <a:solidFill>
                  <a:schemeClr val="hlink"/>
                </a:solidFill>
                <a:hlinkClick r:id="rId6"/>
              </a:rPr>
              <a:t>https://kubernetes.io/docs/tasks/access-kubernetes-api/custom-resources/custom-resource-definitions/</a:t>
            </a:r>
            <a:endParaRPr sz="1400"/>
          </a:p>
          <a:p>
            <a:pPr marL="0" lvl="0" indent="0" algn="l" rtl="0">
              <a:lnSpc>
                <a:spcPct val="100000"/>
              </a:lnSpc>
              <a:spcBef>
                <a:spcPts val="0"/>
              </a:spcBef>
              <a:spcAft>
                <a:spcPts val="0"/>
              </a:spcAft>
              <a:buSzPts val="1100"/>
              <a:buNone/>
            </a:pPr>
            <a:endParaRPr sz="1400"/>
          </a:p>
          <a:p>
            <a:pPr marL="0" lvl="0" indent="0" algn="l" rtl="0">
              <a:lnSpc>
                <a:spcPct val="100000"/>
              </a:lnSpc>
              <a:spcBef>
                <a:spcPts val="0"/>
              </a:spcBef>
              <a:spcAft>
                <a:spcPts val="0"/>
              </a:spcAft>
              <a:buSzPts val="1100"/>
              <a:buNone/>
            </a:pPr>
            <a:r>
              <a:rPr lang="en-GB" sz="1400" u="sng">
                <a:solidFill>
                  <a:schemeClr val="hlink"/>
                </a:solidFill>
                <a:hlinkClick r:id="rId7"/>
              </a:rPr>
              <a:t>https://godoc.org/github.com/kubernetes-sigs/controller-runtime/pkg</a:t>
            </a:r>
            <a:endParaRPr sz="1400"/>
          </a:p>
          <a:p>
            <a:pPr marL="0" lvl="0" indent="0" algn="l" rtl="0">
              <a:lnSpc>
                <a:spcPct val="100000"/>
              </a:lnSpc>
              <a:spcBef>
                <a:spcPts val="0"/>
              </a:spcBef>
              <a:spcAft>
                <a:spcPts val="0"/>
              </a:spcAft>
              <a:buSzPts val="1100"/>
              <a:buNone/>
            </a:pPr>
            <a:endParaRPr sz="1400"/>
          </a:p>
          <a:p>
            <a:pPr marL="0" lvl="0" indent="0" algn="l" rtl="0">
              <a:lnSpc>
                <a:spcPct val="100000"/>
              </a:lnSpc>
              <a:spcBef>
                <a:spcPts val="0"/>
              </a:spcBef>
              <a:spcAft>
                <a:spcPts val="0"/>
              </a:spcAft>
              <a:buSzPts val="1100"/>
              <a:buNone/>
            </a:pPr>
            <a:endParaRPr sz="1400"/>
          </a:p>
          <a:p>
            <a:pPr marL="0" lvl="0" indent="0" algn="l" rtl="0">
              <a:lnSpc>
                <a:spcPct val="100000"/>
              </a:lnSpc>
              <a:spcBef>
                <a:spcPts val="0"/>
              </a:spcBef>
              <a:spcAft>
                <a:spcPts val="0"/>
              </a:spcAft>
              <a:buSzPts val="1100"/>
              <a:buNone/>
            </a:pPr>
            <a:endParaRPr sz="1400"/>
          </a:p>
          <a:p>
            <a:pPr marL="0" lvl="0" indent="0" algn="l" rtl="0">
              <a:lnSpc>
                <a:spcPct val="100000"/>
              </a:lnSpc>
              <a:spcBef>
                <a:spcPts val="0"/>
              </a:spcBef>
              <a:spcAft>
                <a:spcPts val="0"/>
              </a:spcAft>
              <a:buSzPts val="1100"/>
              <a:buNone/>
            </a:pPr>
            <a:r>
              <a:rPr lang="en-GB" sz="1400"/>
              <a:t>OpenAPI Schema:</a:t>
            </a:r>
            <a:endParaRPr sz="1400"/>
          </a:p>
          <a:p>
            <a:pPr marL="0" lvl="0" indent="0" algn="l" rtl="0">
              <a:lnSpc>
                <a:spcPct val="115000"/>
              </a:lnSpc>
              <a:spcBef>
                <a:spcPts val="0"/>
              </a:spcBef>
              <a:spcAft>
                <a:spcPts val="0"/>
              </a:spcAft>
              <a:buSzPts val="1100"/>
              <a:buNone/>
            </a:pPr>
            <a:endParaRPr sz="1400">
              <a:highlight>
                <a:srgbClr val="FFFFFF"/>
              </a:highlight>
            </a:endParaRPr>
          </a:p>
          <a:p>
            <a:pPr marL="0" lvl="0" indent="0" algn="l" rtl="0">
              <a:lnSpc>
                <a:spcPct val="115000"/>
              </a:lnSpc>
              <a:spcBef>
                <a:spcPts val="0"/>
              </a:spcBef>
              <a:spcAft>
                <a:spcPts val="0"/>
              </a:spcAft>
              <a:buSzPts val="1100"/>
              <a:buNone/>
            </a:pPr>
            <a:r>
              <a:rPr lang="en-GB" sz="1400">
                <a:highlight>
                  <a:srgbClr val="FFFFFF"/>
                </a:highlight>
              </a:rPr>
              <a:t>Q: Is there an OpenAPI (swagger) schema for the types that can be dynamically fetched from the server? Is the user protected from misspelling field names by ensuring only allowed fields are set? Are types enforced (in other words, don’t put an </a:t>
            </a:r>
            <a:r>
              <a:rPr lang="en-GB" sz="1400" b="1">
                <a:solidFill>
                  <a:srgbClr val="303030"/>
                </a:solidFill>
                <a:highlight>
                  <a:srgbClr val="F7F7F7"/>
                </a:highlight>
              </a:rPr>
              <a:t>int</a:t>
            </a:r>
            <a:r>
              <a:rPr lang="en-GB" sz="1400">
                <a:highlight>
                  <a:srgbClr val="FFFFFF"/>
                </a:highlight>
              </a:rPr>
              <a:t> in a </a:t>
            </a:r>
            <a:r>
              <a:rPr lang="en-GB" sz="1400" b="1">
                <a:solidFill>
                  <a:srgbClr val="303030"/>
                </a:solidFill>
                <a:highlight>
                  <a:srgbClr val="F7F7F7"/>
                </a:highlight>
              </a:rPr>
              <a:t>string</a:t>
            </a:r>
            <a:r>
              <a:rPr lang="en-GB" sz="1400">
                <a:highlight>
                  <a:srgbClr val="FFFFFF"/>
                </a:highlight>
              </a:rPr>
              <a:t> field?)</a:t>
            </a:r>
            <a:endParaRPr sz="1400">
              <a:highlight>
                <a:srgbClr val="FFFFFF"/>
              </a:highlight>
            </a:endParaRPr>
          </a:p>
          <a:p>
            <a:pPr marL="0" lvl="0" indent="0" algn="l" rtl="0">
              <a:lnSpc>
                <a:spcPct val="115000"/>
              </a:lnSpc>
              <a:spcBef>
                <a:spcPts val="0"/>
              </a:spcBef>
              <a:spcAft>
                <a:spcPts val="0"/>
              </a:spcAft>
              <a:buSzPts val="1100"/>
              <a:buNone/>
            </a:pPr>
            <a:r>
              <a:rPr lang="en-GB" sz="1400">
                <a:highlight>
                  <a:srgbClr val="FFFFFF"/>
                </a:highlight>
              </a:rPr>
              <a:t>Ar: No, but planned</a:t>
            </a:r>
            <a:endParaRPr sz="1400">
              <a:highlight>
                <a:srgbClr val="FFFFFF"/>
              </a:highlight>
            </a:endParaRPr>
          </a:p>
          <a:p>
            <a:pPr marL="0" lvl="0" indent="0" algn="l" rtl="0">
              <a:lnSpc>
                <a:spcPct val="115000"/>
              </a:lnSpc>
              <a:spcBef>
                <a:spcPts val="0"/>
              </a:spcBef>
              <a:spcAft>
                <a:spcPts val="0"/>
              </a:spcAft>
              <a:buSzPts val="1100"/>
              <a:buNone/>
            </a:pPr>
            <a:endParaRPr sz="1800">
              <a:highlight>
                <a:srgbClr val="FFFFFF"/>
              </a:highlight>
            </a:endParaRPr>
          </a:p>
          <a:p>
            <a:pPr marL="0" lvl="0" indent="0" algn="l" rtl="0">
              <a:lnSpc>
                <a:spcPct val="115000"/>
              </a:lnSpc>
              <a:spcBef>
                <a:spcPts val="0"/>
              </a:spcBef>
              <a:spcAft>
                <a:spcPts val="0"/>
              </a:spcAft>
              <a:buSzPts val="1100"/>
              <a:buNone/>
            </a:pPr>
            <a:r>
              <a:rPr lang="en-GB" sz="1800">
                <a:highlight>
                  <a:srgbClr val="FFFFFF"/>
                </a:highlight>
              </a:rPr>
              <a:t>Versioning:</a:t>
            </a:r>
            <a:endParaRPr sz="1800">
              <a:highlight>
                <a:srgbClr val="FFFFFF"/>
              </a:highlight>
            </a:endParaRPr>
          </a:p>
          <a:p>
            <a:pPr marL="0" lvl="0" indent="0" algn="l" rtl="0">
              <a:lnSpc>
                <a:spcPct val="115000"/>
              </a:lnSpc>
              <a:spcBef>
                <a:spcPts val="0"/>
              </a:spcBef>
              <a:spcAft>
                <a:spcPts val="0"/>
              </a:spcAft>
              <a:buSzPts val="1100"/>
              <a:buNone/>
            </a:pPr>
            <a:r>
              <a:rPr lang="en-GB" sz="1800" u="sng">
                <a:solidFill>
                  <a:schemeClr val="hlink"/>
                </a:solidFill>
                <a:hlinkClick r:id="rId8"/>
              </a:rPr>
              <a:t>https://kubernetes.io/docs/tasks/access-kubernetes-api/custom-resources/custom-resource-definition-versioning/</a:t>
            </a:r>
            <a:endParaRPr sz="1800">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SzPts val="1100"/>
              <a:buNone/>
            </a:pPr>
            <a:endParaRPr sz="1800">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SzPts val="1100"/>
              <a:buNone/>
            </a:pPr>
            <a:endParaRPr sz="900">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0"/>
              </a:spcBef>
              <a:spcAft>
                <a:spcPts val="0"/>
              </a:spcAft>
              <a:buSzPts val="1100"/>
              <a:buNone/>
            </a:pPr>
            <a:endParaRPr sz="900">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Clr>
                <a:schemeClr val="dk1"/>
              </a:buClr>
              <a:buSzPts val="1100"/>
              <a:buFont typeface="Arial" panose="020B0604020202020204"/>
              <a:buNone/>
            </a:pPr>
          </a:p>
        </p:txBody>
      </p:sp>
      <p:sp>
        <p:nvSpPr>
          <p:cNvPr id="629" name="Google Shape;62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5"/>
        <p:cNvGrpSpPr/>
        <p:nvPr/>
      </p:nvGrpSpPr>
      <p:grpSpPr>
        <a:xfrm>
          <a:off x="0" y="0"/>
          <a:ext cx="0" cy="0"/>
          <a:chOff x="0" y="0"/>
          <a:chExt cx="0" cy="0"/>
        </a:xfrm>
      </p:grpSpPr>
      <p:sp>
        <p:nvSpPr>
          <p:cNvPr id="636" name="Google Shape;63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Xing: VolumeSnapshot CRD is part of Kubernetes.</a:t>
            </a:r>
            <a:endParaRPr lang="en-GB"/>
          </a:p>
          <a:p>
            <a:pPr marL="0" lvl="0" indent="0" algn="l" rtl="0">
              <a:lnSpc>
                <a:spcPct val="100000"/>
              </a:lnSpc>
              <a:spcBef>
                <a:spcPts val="0"/>
              </a:spcBef>
              <a:spcAft>
                <a:spcPts val="0"/>
              </a:spcAft>
              <a:buSzPts val="1100"/>
              <a:buNone/>
            </a:pPr>
            <a:r>
              <a:rPr lang="en-GB"/>
              <a:t>It is owned by a sig-storage, it has end-to-end testing, and official documentation.</a:t>
            </a:r>
            <a:endParaRPr lang="en-GB"/>
          </a:p>
          <a:p>
            <a:pPr marL="0" lvl="0" indent="0" algn="l" rtl="0">
              <a:lnSpc>
                <a:spcPct val="100000"/>
              </a:lnSpc>
              <a:spcBef>
                <a:spcPts val="0"/>
              </a:spcBef>
              <a:spcAft>
                <a:spcPts val="0"/>
              </a:spcAft>
              <a:buSzPts val="1100"/>
              <a:buNone/>
            </a:pPr>
            <a:r>
              <a:rPr lang="en-GB"/>
              <a:t>User can use snapshot as other k8s storage features, like persistent volumes.</a:t>
            </a:r>
            <a:endParaRPr lang="en-GB"/>
          </a:p>
          <a:p>
            <a:pPr marL="0" lvl="0" indent="0" algn="l" rtl="0">
              <a:lnSpc>
                <a:spcPct val="100000"/>
              </a:lnSpc>
              <a:spcBef>
                <a:spcPts val="0"/>
              </a:spcBef>
              <a:spcAft>
                <a:spcPts val="0"/>
              </a:spcAft>
              <a:buSzPts val="1100"/>
              <a:buNone/>
            </a:pPr>
            <a:r>
              <a:rPr lang="en-GB"/>
              <a:t>More and more CSI drivers have implemented the snapshot feature.</a:t>
            </a:r>
            <a:endParaRPr lang="en-GB"/>
          </a:p>
          <a:p>
            <a:pPr marL="0" lvl="0" indent="0" algn="l" rtl="0">
              <a:lnSpc>
                <a:spcPct val="100000"/>
              </a:lnSpc>
              <a:spcBef>
                <a:spcPts val="0"/>
              </a:spcBef>
              <a:spcAft>
                <a:spcPts val="0"/>
              </a:spcAft>
              <a:buSzPts val="1100"/>
              <a:buNone/>
            </a:pPr>
            <a:r>
              <a:rPr lang="en-GB"/>
              <a:t>And People have also started to build advanced data protection and disaster recovery functions on top of it.</a:t>
            </a:r>
            <a:endParaRPr lang="en-GB"/>
          </a:p>
          <a:p>
            <a:pPr marL="0" marR="0" lvl="0" indent="0" algn="l" rtl="0">
              <a:lnSpc>
                <a:spcPct val="100000"/>
              </a:lnSpc>
              <a:spcBef>
                <a:spcPts val="0"/>
              </a:spcBef>
              <a:spcAft>
                <a:spcPts val="0"/>
              </a:spcAft>
              <a:buClr>
                <a:srgbClr val="000000"/>
              </a:buClr>
              <a:buSzPts val="1100"/>
              <a:buFont typeface="Arial" panose="020B0604020202020204"/>
              <a:buNone/>
            </a:pPr>
            <a:r>
              <a:rPr lang="en-GB"/>
              <a:t>Now you have heard our story.  We have successfully added snapshot CRD out of tree as Kubernets Core feature.</a:t>
            </a:r>
            <a:endParaRPr lang="en-GB"/>
          </a:p>
          <a:p>
            <a:pPr marL="0" marR="0" lvl="0" indent="0" algn="l" rtl="0">
              <a:lnSpc>
                <a:spcPct val="100000"/>
              </a:lnSpc>
              <a:spcBef>
                <a:spcPts val="0"/>
              </a:spcBef>
              <a:spcAft>
                <a:spcPts val="0"/>
              </a:spcAft>
              <a:buClr>
                <a:srgbClr val="000000"/>
              </a:buClr>
              <a:buSzPts val="1100"/>
              <a:buFont typeface="Arial" panose="020B0604020202020204"/>
              <a:buNone/>
            </a:pPr>
          </a:p>
          <a:p>
            <a:pPr marL="0" marR="0" lvl="0" indent="0" algn="l" rtl="0">
              <a:lnSpc>
                <a:spcPct val="100000"/>
              </a:lnSpc>
              <a:spcBef>
                <a:spcPts val="0"/>
              </a:spcBef>
              <a:spcAft>
                <a:spcPts val="0"/>
              </a:spcAft>
              <a:buClr>
                <a:srgbClr val="000000"/>
              </a:buClr>
              <a:buSzPts val="1100"/>
              <a:buFont typeface="Arial" panose="020B0604020202020204"/>
              <a:buNone/>
            </a:pPr>
            <a:r>
              <a:rPr lang="en-GB"/>
              <a:t>Jing. Great!, our story finally have a happy ending. Now you might want to try it out yourself.</a:t>
            </a:r>
            <a:endParaRPr lang="en-GB"/>
          </a:p>
          <a:p>
            <a:pPr marL="0" marR="0" lvl="0" indent="0" algn="l" rtl="0">
              <a:lnSpc>
                <a:spcPct val="100000"/>
              </a:lnSpc>
              <a:spcBef>
                <a:spcPts val="0"/>
              </a:spcBef>
              <a:spcAft>
                <a:spcPts val="0"/>
              </a:spcAft>
              <a:buClr>
                <a:srgbClr val="000000"/>
              </a:buClr>
              <a:buSzPts val="1100"/>
              <a:buFont typeface="Arial" panose="020B0604020202020204"/>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7"/>
        <p:cNvGrpSpPr/>
        <p:nvPr/>
      </p:nvGrpSpPr>
      <p:grpSpPr>
        <a:xfrm>
          <a:off x="0" y="0"/>
          <a:ext cx="0" cy="0"/>
          <a:chOff x="0" y="0"/>
          <a:chExt cx="0" cy="0"/>
        </a:xfrm>
      </p:grpSpPr>
      <p:sp>
        <p:nvSpPr>
          <p:cNvPr id="648" name="Google Shape;648;p2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1 1/3min</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Jing 0.5</a:t>
            </a:r>
            <a:endParaRPr lang="en-GB"/>
          </a:p>
          <a:p>
            <a:pPr marL="0" lvl="0" indent="0" algn="l" rtl="0">
              <a:lnSpc>
                <a:spcPct val="100000"/>
              </a:lnSpc>
              <a:spcBef>
                <a:spcPts val="0"/>
              </a:spcBef>
              <a:spcAft>
                <a:spcPts val="0"/>
              </a:spcAft>
              <a:buSzPts val="1100"/>
              <a:buNone/>
            </a:pPr>
            <a:r>
              <a:rPr lang="en-GB"/>
              <a:t>Story has Happy ending</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 are going to show you an example to add our cute Panda to the k8s zoo.</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We’ve talked a lot about CRDs.  Can we show an example of creating an CRD for Panda?</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u="sng">
                <a:solidFill>
                  <a:schemeClr val="hlink"/>
                </a:solidFill>
                <a:hlinkClick r:id="rId3"/>
              </a:rPr>
              <a:t>https://www.cncf.io/phippy-goes-to-the-zoo-book/</a:t>
            </a:r>
            <a:endParaRPr>
              <a:solidFill>
                <a:schemeClr val="dk1"/>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Clr>
                <a:schemeClr val="dk1"/>
              </a:buClr>
              <a:buSzPts val="1100"/>
              <a:buFont typeface="Arial" panose="020B0604020202020204"/>
              <a:buNone/>
            </a:pPr>
            <a:r>
              <a:rPr lang="en-GB" u="sng">
                <a:solidFill>
                  <a:schemeClr val="hlink"/>
                </a:solidFill>
                <a:hlinkClick r:id="rId4"/>
              </a:rPr>
              <a:t>https://kubernetes.io/docs/concepts/extend-kubernetes/api-extension/custom-resources/</a:t>
            </a: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r>
              <a:rPr lang="en-GB" u="sng">
                <a:solidFill>
                  <a:schemeClr val="hlink"/>
                </a:solidFill>
                <a:hlinkClick r:id="rId5"/>
              </a:rPr>
              <a:t>https://www.bmc.com/blogs/kubernetes-crd-custom-resource-definitions/</a:t>
            </a: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Clr>
                <a:schemeClr val="dk1"/>
              </a:buClr>
              <a:buSzPts val="1100"/>
              <a:buFont typeface="Arial" panose="020B0604020202020204"/>
              <a:buNone/>
            </a:pPr>
            <a:endParaRPr sz="1200">
              <a:solidFill>
                <a:schemeClr val="dk1"/>
              </a:solidFill>
              <a:latin typeface="Calibri" panose="020F0502020204030204"/>
              <a:ea typeface="Calibri" panose="020F0502020204030204"/>
              <a:cs typeface="Calibri" panose="020F0502020204030204"/>
              <a:sym typeface="Calibri" panose="020F0502020204030204"/>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resource is an extension of the Kubernetes API.</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CustomResourceDefinition (CRD) API resource allows you to define custom resources.</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The Kubernetes API serves and handles of storage of custom resource.</a:t>
            </a:r>
            <a:endParaRPr sz="1400">
              <a:solidFill>
                <a:srgbClr val="351C75"/>
              </a:solidFill>
            </a:endParaRPr>
          </a:p>
          <a:p>
            <a:pPr marL="457200" lvl="0" indent="-317500" algn="l" rtl="0">
              <a:lnSpc>
                <a:spcPct val="90000"/>
              </a:lnSpc>
              <a:spcBef>
                <a:spcPts val="0"/>
              </a:spcBef>
              <a:spcAft>
                <a:spcPts val="0"/>
              </a:spcAft>
              <a:buClr>
                <a:srgbClr val="351C75"/>
              </a:buClr>
              <a:buSzPts val="1400"/>
              <a:buChar char="•"/>
            </a:pPr>
            <a:r>
              <a:rPr lang="en-GB" sz="1400">
                <a:solidFill>
                  <a:srgbClr val="351C75"/>
                </a:solidFill>
              </a:rPr>
              <a:t>A custom controller allows you to manage custom resources and provides a true declarative API.</a:t>
            </a:r>
            <a:endParaRPr lang="en-GB" sz="1400">
              <a:solidFill>
                <a:srgbClr val="351C75"/>
              </a:solidFill>
            </a:endParaRPr>
          </a:p>
        </p:txBody>
      </p:sp>
      <p:sp>
        <p:nvSpPr>
          <p:cNvPr id="649" name="Google Shape;64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5"/>
        <p:cNvGrpSpPr/>
        <p:nvPr/>
      </p:nvGrpSpPr>
      <p:grpSpPr>
        <a:xfrm>
          <a:off x="0" y="0"/>
          <a:ext cx="0" cy="0"/>
          <a:chOff x="0" y="0"/>
          <a:chExt cx="0" cy="0"/>
        </a:xfrm>
      </p:grpSpPr>
      <p:sp>
        <p:nvSpPr>
          <p:cNvPr id="656" name="Google Shape;656;p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0.5</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To be honest, it is not easy if you manually do lots of steps from scratch.</a:t>
            </a:r>
            <a:endParaRPr lang="en-GB"/>
          </a:p>
          <a:p>
            <a:pPr marL="0" lvl="0" indent="0" algn="l" rtl="0">
              <a:lnSpc>
                <a:spcPct val="100000"/>
              </a:lnSpc>
              <a:spcBef>
                <a:spcPts val="0"/>
              </a:spcBef>
              <a:spcAft>
                <a:spcPts val="0"/>
              </a:spcAft>
              <a:buSzPts val="1100"/>
              <a:buNone/>
            </a:pPr>
            <a:r>
              <a:rPr lang="en-GB"/>
              <a:t>Good news we have several tools to help you.  Here we use Kubebuilder as an example.</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Building CRD is as easy as 1, 2, 3, using the SDK called kubebuilder</a:t>
            </a:r>
            <a:endParaRPr lang="en-GB"/>
          </a:p>
          <a:p>
            <a:pPr marL="0" lvl="0" indent="0" algn="l" rtl="0">
              <a:lnSpc>
                <a:spcPct val="100000"/>
              </a:lnSpc>
              <a:spcBef>
                <a:spcPts val="0"/>
              </a:spcBef>
              <a:spcAft>
                <a:spcPts val="0"/>
              </a:spcAft>
              <a:buSzPts val="1100"/>
              <a:buNone/>
            </a:pPr>
            <a:r>
              <a:rPr lang="en-GB"/>
              <a:t>With these 3 commands, you can already have a basic CRD and controller.</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To prove what we are saying is true, we are going to show a demo.</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First create a project with “kubebuilder init”</a:t>
            </a:r>
            <a:endParaRPr lang="en-GB"/>
          </a:p>
          <a:p>
            <a:pPr marL="0" lvl="0" indent="0" algn="l" rtl="0">
              <a:lnSpc>
                <a:spcPct val="100000"/>
              </a:lnSpc>
              <a:spcBef>
                <a:spcPts val="0"/>
              </a:spcBef>
              <a:spcAft>
                <a:spcPts val="0"/>
              </a:spcAft>
              <a:buSzPts val="1100"/>
              <a:buNone/>
            </a:pPr>
            <a:r>
              <a:rPr lang="en-GB"/>
              <a:t>then define a new API,</a:t>
            </a:r>
            <a:endParaRPr lang="en-GB"/>
          </a:p>
          <a:p>
            <a:pPr marL="0" lvl="0" indent="0" algn="l" rtl="0">
              <a:lnSpc>
                <a:spcPct val="100000"/>
              </a:lnSpc>
              <a:spcBef>
                <a:spcPts val="0"/>
              </a:spcBef>
              <a:spcAft>
                <a:spcPts val="0"/>
              </a:spcAft>
              <a:buSzPts val="1100"/>
              <a:buNone/>
            </a:pPr>
            <a:r>
              <a:rPr lang="en-GB"/>
              <a:t>Add CRD definitions and modify controller logic.</a:t>
            </a:r>
            <a:endParaRPr lang="en-GB"/>
          </a:p>
          <a:p>
            <a:pPr marL="0" lvl="0" indent="0" algn="l" rtl="0">
              <a:lnSpc>
                <a:spcPct val="100000"/>
              </a:lnSpc>
              <a:spcBef>
                <a:spcPts val="0"/>
              </a:spcBef>
              <a:spcAft>
                <a:spcPts val="0"/>
              </a:spcAft>
              <a:buSzPts val="1100"/>
              <a:buNone/>
            </a:pPr>
            <a:r>
              <a:rPr lang="en-GB"/>
              <a:t>Run Make install to install the CRD</a:t>
            </a:r>
            <a:endParaRPr lang="en-GB"/>
          </a:p>
          <a:p>
            <a:pPr marL="0" lvl="0" indent="0" algn="l" rtl="0">
              <a:lnSpc>
                <a:spcPct val="100000"/>
              </a:lnSpc>
              <a:spcBef>
                <a:spcPts val="0"/>
              </a:spcBef>
              <a:spcAft>
                <a:spcPts val="0"/>
              </a:spcAft>
              <a:buSzPts val="1100"/>
              <a:buNone/>
            </a:pPr>
            <a:r>
              <a:rPr lang="en-GB"/>
              <a:t>And make run to start the controller manager.</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u="sng">
                <a:solidFill>
                  <a:schemeClr val="hlink"/>
                </a:solidFill>
                <a:hlinkClick r:id="rId3"/>
              </a:rPr>
              <a:t>https://medium.com/faun/intro-to-kubebuilder-how-to-guide-for-building-custom-kubernetes-apis-using-crds-operators-6b8213f6dcc4</a:t>
            </a:r>
            <a:endParaRPr lang="en-GB" u="sng">
              <a:solidFill>
                <a:schemeClr val="hlink"/>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GB" sz="1200">
                <a:solidFill>
                  <a:srgbClr val="24292E"/>
                </a:solidFill>
              </a:rPr>
              <a:t>Kubebuilder is a framework for building Kubernetes APIs using </a:t>
            </a:r>
            <a:r>
              <a:rPr lang="en-GB" sz="1200" u="sng">
                <a:solidFill>
                  <a:schemeClr val="hlink"/>
                </a:solidFill>
                <a:hlinkClick r:id="rId4"/>
              </a:rPr>
              <a:t>custom resource definitions (CRDs)</a:t>
            </a:r>
            <a:r>
              <a:rPr lang="en-GB" sz="1200">
                <a:solidFill>
                  <a:srgbClr val="24292E"/>
                </a:solidFill>
              </a:rPr>
              <a:t>.</a:t>
            </a:r>
            <a:endParaRPr sz="1200">
              <a:solidFill>
                <a:srgbClr val="24292E"/>
              </a:solidFill>
            </a:endParaRPr>
          </a:p>
          <a:p>
            <a:pPr marL="0" lvl="0" indent="0" algn="l" rtl="0">
              <a:lnSpc>
                <a:spcPct val="115000"/>
              </a:lnSpc>
              <a:spcBef>
                <a:spcPts val="1200"/>
              </a:spcBef>
              <a:spcAft>
                <a:spcPts val="0"/>
              </a:spcAft>
              <a:buClr>
                <a:schemeClr val="dk1"/>
              </a:buClr>
              <a:buSzPts val="1100"/>
              <a:buFont typeface="Arial" panose="020B0604020202020204"/>
              <a:buNone/>
            </a:pPr>
            <a:r>
              <a:rPr lang="en-GB" sz="1600">
                <a:solidFill>
                  <a:schemeClr val="dk1"/>
                </a:solidFill>
                <a:highlight>
                  <a:srgbClr val="FFFFFF"/>
                </a:highlight>
                <a:latin typeface="Georgia" panose="02040502050405020303"/>
                <a:ea typeface="Georgia" panose="02040502050405020303"/>
                <a:cs typeface="Georgia" panose="02040502050405020303"/>
                <a:sym typeface="Georgia" panose="02040502050405020303"/>
              </a:rPr>
              <a:t>Kubebuilder is an SDK for quickly and easily building and publishing Kubernetes APIs in Golang</a:t>
            </a:r>
            <a:endParaRPr sz="1200">
              <a:solidFill>
                <a:srgbClr val="24292E"/>
              </a:solidFill>
            </a:endParaRPr>
          </a:p>
          <a:p>
            <a:pPr marL="0" lvl="0" indent="0" algn="l" rtl="0">
              <a:lnSpc>
                <a:spcPct val="115000"/>
              </a:lnSpc>
              <a:spcBef>
                <a:spcPts val="1200"/>
              </a:spcBef>
              <a:spcAft>
                <a:spcPts val="0"/>
              </a:spcAft>
              <a:buClr>
                <a:schemeClr val="dk1"/>
              </a:buClr>
              <a:buSzPts val="1100"/>
              <a:buFont typeface="Arial" panose="020B0604020202020204"/>
              <a:buNone/>
            </a:pPr>
            <a:endParaRPr>
              <a:solidFill>
                <a:schemeClr val="dk1"/>
              </a:solidFill>
            </a:endParaRPr>
          </a:p>
          <a:p>
            <a:pPr marL="0" lvl="0" indent="0" algn="l" rtl="0">
              <a:lnSpc>
                <a:spcPct val="100000"/>
              </a:lnSpc>
              <a:spcBef>
                <a:spcPts val="0"/>
              </a:spcBef>
              <a:spcAft>
                <a:spcPts val="0"/>
              </a:spcAft>
              <a:buSzPts val="1100"/>
              <a:buNone/>
            </a:pPr>
          </a:p>
        </p:txBody>
      </p:sp>
      <p:sp>
        <p:nvSpPr>
          <p:cNvPr id="657" name="Google Shape;65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Source: </a:t>
            </a:r>
            <a:r>
              <a:rPr lang="en-GB" u="sng">
                <a:solidFill>
                  <a:schemeClr val="hlink"/>
                </a:solidFill>
                <a:hlinkClick r:id="rId3"/>
              </a:rPr>
              <a:t>https://cloud.netapp.com/blog/snapshots-technology-cloud-volumes</a:t>
            </a:r>
            <a:endParaRPr lang="en-GB" u="sng">
              <a:solidFill>
                <a:schemeClr val="hlink"/>
              </a:solidFill>
            </a:endParaRPr>
          </a:p>
          <a:p>
            <a:pPr marL="0" lvl="0" indent="0" algn="l" rtl="0">
              <a:lnSpc>
                <a:spcPct val="100000"/>
              </a:lnSpc>
              <a:spcBef>
                <a:spcPts val="0"/>
              </a:spcBef>
              <a:spcAft>
                <a:spcPts val="0"/>
              </a:spcAft>
              <a:buSzPts val="1100"/>
              <a:buNone/>
            </a:pPr>
            <a:r>
              <a:rPr lang="en-GB"/>
              <a:t>2 min</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Jing 1</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Our story started a year ago when Xing and I started working on snapshot feature. As you know, we both work on storage, and storage is for storing data and data is so precious, no one want to lose it. However the world is not perfect. Disk might fail, data might be corrupted, human make mistakes too. With snapshot, it’s like taking a picture of your data, and then you can recover it to the same thing when you take the snapshot.. We were very excited, you know, it is such an important feature that many customers depends on. </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Clr>
                <a:schemeClr val="dk1"/>
              </a:buClr>
              <a:buSzPts val="1100"/>
              <a:buFont typeface="Arial" panose="020B0604020202020204"/>
              <a:buNone/>
            </a:pPr>
            <a:r>
              <a:rPr lang="en-GB">
                <a:solidFill>
                  <a:srgbClr val="363636"/>
                </a:solidFill>
                <a:highlight>
                  <a:schemeClr val="lt1"/>
                </a:highlight>
              </a:rPr>
              <a:t>Source: </a:t>
            </a:r>
            <a:r>
              <a:rPr lang="en-GB" u="sng">
                <a:solidFill>
                  <a:schemeClr val="hlink"/>
                </a:solidFill>
                <a:highlight>
                  <a:schemeClr val="lt1"/>
                </a:highlight>
                <a:hlinkClick r:id="rId4"/>
              </a:rPr>
              <a:t>Disaster Recovery Preparedness Council</a:t>
            </a:r>
            <a:r>
              <a:rPr lang="en-GB">
                <a:solidFill>
                  <a:srgbClr val="363636"/>
                </a:solidFill>
                <a:highlight>
                  <a:schemeClr val="lt1"/>
                </a:highlight>
              </a:rPr>
              <a:t> (2014 DR Benchmark Survey)</a:t>
            </a:r>
            <a:endParaRPr>
              <a:solidFill>
                <a:schemeClr val="dk1"/>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 presented our ideas to SIG-Architecture</a:t>
            </a:r>
            <a:endParaRPr lang="en-GB"/>
          </a:p>
          <a:p>
            <a:pPr marL="0" lvl="0" indent="0" algn="l" rtl="0">
              <a:lnSpc>
                <a:spcPct val="100000"/>
              </a:lnSpc>
              <a:spcBef>
                <a:spcPts val="0"/>
              </a:spcBef>
              <a:spcAft>
                <a:spcPts val="0"/>
              </a:spcAft>
              <a:buSzPts val="1100"/>
              <a:buNone/>
            </a:pPr>
            <a:r>
              <a:rPr lang="en-GB"/>
              <a:t>Our design proposal was to add snapshot API and controller into Kubernetes Core.</a:t>
            </a:r>
            <a:endParaRPr lang="en-GB"/>
          </a:p>
          <a:p>
            <a:pPr marL="0" lvl="0" indent="0" algn="l" rtl="0">
              <a:lnSpc>
                <a:spcPct val="100000"/>
              </a:lnSpc>
              <a:spcBef>
                <a:spcPts val="0"/>
              </a:spcBef>
              <a:spcAft>
                <a:spcPts val="0"/>
              </a:spcAft>
              <a:buSzPts val="1100"/>
              <a:buNone/>
            </a:pPr>
            <a:r>
              <a:rPr lang="en-GB"/>
              <a:t>Benefits of in-tree vs cons of out-of-tree …...</a:t>
            </a:r>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2"/>
        <p:cNvGrpSpPr/>
        <p:nvPr/>
      </p:nvGrpSpPr>
      <p:grpSpPr>
        <a:xfrm>
          <a:off x="0" y="0"/>
          <a:ext cx="0" cy="0"/>
          <a:chOff x="0" y="0"/>
          <a:chExt cx="0" cy="0"/>
        </a:xfrm>
      </p:grpSpPr>
      <p:sp>
        <p:nvSpPr>
          <p:cNvPr id="663" name="Google Shape;66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0.5</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To prove we are not lying, we want to show you a demo</a:t>
            </a:r>
            <a:endParaRPr lang="en-GB"/>
          </a:p>
          <a:p>
            <a:pPr marL="0" lvl="0" indent="0" algn="l" rtl="0">
              <a:lnSpc>
                <a:spcPct val="100000"/>
              </a:lnSpc>
              <a:spcBef>
                <a:spcPts val="0"/>
              </a:spcBef>
              <a:spcAft>
                <a:spcPts val="0"/>
              </a:spcAft>
              <a:buSzPts val="1100"/>
              <a:buNone/>
            </a:pPr>
            <a:r>
              <a:rPr lang="en-GB"/>
              <a:t>Shanghai ppl might know this Panda, name 77. We are going to add her to the zoo</a:t>
            </a:r>
            <a:endParaRPr lang="en-GB"/>
          </a:p>
          <a:p>
            <a:pPr marL="0" lvl="0" indent="0" algn="l" rtl="0">
              <a:lnSpc>
                <a:spcPct val="100000"/>
              </a:lnSpc>
              <a:spcBef>
                <a:spcPts val="0"/>
              </a:spcBef>
              <a:spcAft>
                <a:spcPts val="0"/>
              </a:spcAft>
              <a:buSzPts val="1100"/>
              <a:buNone/>
            </a:pPr>
            <a:r>
              <a:rPr lang="en-GB"/>
              <a:t>We will define a CRD for her, and write a controller to monitor her growth using Kubebuilder.</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Now Xing will show you how to do all of these in just two minutes!</a:t>
            </a:r>
            <a:endParaRPr lang="en-GB"/>
          </a:p>
          <a:p>
            <a:pPr marL="0" lvl="0" indent="0" algn="l" rtl="0">
              <a:lnSpc>
                <a:spcPct val="100000"/>
              </a:lnSpc>
              <a:spcBef>
                <a:spcPts val="0"/>
              </a:spcBef>
              <a:spcAft>
                <a:spcPts val="0"/>
              </a:spcAft>
              <a:buSzPts val="1100"/>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1"/>
        <p:cNvGrpSpPr/>
        <p:nvPr/>
      </p:nvGrpSpPr>
      <p:grpSpPr>
        <a:xfrm>
          <a:off x="0" y="0"/>
          <a:ext cx="0" cy="0"/>
          <a:chOff x="0" y="0"/>
          <a:chExt cx="0" cy="0"/>
        </a:xfrm>
      </p:grpSpPr>
      <p:sp>
        <p:nvSpPr>
          <p:cNvPr id="672" name="Google Shape;67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2 min</a:t>
            </a:r>
            <a:endParaRPr lang="en-GB"/>
          </a:p>
          <a:p>
            <a:pPr marL="0" lvl="0" indent="0" algn="l" rtl="0">
              <a:lnSpc>
                <a:spcPct val="100000"/>
              </a:lnSpc>
              <a:spcBef>
                <a:spcPts val="0"/>
              </a:spcBef>
              <a:spcAft>
                <a:spcPts val="0"/>
              </a:spcAft>
              <a:buSzPts val="1100"/>
              <a:buNone/>
            </a:pPr>
            <a:r>
              <a:rPr lang="en-GB"/>
              <a:t>Xing</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Jing, Great!, we did in two minutes. Before finishing our talk, we want to show you history. </a:t>
            </a:r>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8"/>
        <p:cNvGrpSpPr/>
        <p:nvPr/>
      </p:nvGrpSpPr>
      <p:grpSpPr>
        <a:xfrm>
          <a:off x="0" y="0"/>
          <a:ext cx="0" cy="0"/>
          <a:chOff x="0" y="0"/>
          <a:chExt cx="0" cy="0"/>
        </a:xfrm>
      </p:grpSpPr>
      <p:sp>
        <p:nvSpPr>
          <p:cNvPr id="679" name="Google Shape;67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 name="Google Shape;680;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2</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Jing ⅓</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Great! We have just proved that we can finish it in two minutes with although not three, but six steps.  But you get the point, right. Before finishing this topic,we want to go over some of CRD history to have a more complete picture of it. </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CRD is an evolution of an older feature called Third Party Resources. Many people has great ideas they want to try it on kubernetes, but it is almost impossible without adding new API to the core first. And at the same time, we cannot accept all requests without some proof. TPR allows developers to test, Prototyping their ideas outside of kubernetes without touching the core. It sounds great! But at that time TPR also has a number of limitations which makes it easy and reliable to use. The newer version, which we call CRD now, has largely addressed those limitations, and many users start to use it to build application operator to control their specific application logic. Today we just showed that how we could use CRD to extend kubernetes core API. With this great tool in our hand, we no longer need to worry about seeing that Scary  kubernetes Giant any more, instead what we are going to see is this </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 </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TPR suffered from a bunch of limitations that were addressed with CRD starting with version 1.7, most notably its inability to validate new/updated resources (which will be stored, as is in etcd, even if they are malformed).</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 have shown you how to build CRD and controller</a:t>
            </a:r>
            <a:endParaRPr lang="en-GB"/>
          </a:p>
          <a:p>
            <a:pPr marL="0" lvl="0" indent="0" algn="l" rtl="0">
              <a:lnSpc>
                <a:spcPct val="100000"/>
              </a:lnSpc>
              <a:spcBef>
                <a:spcPts val="0"/>
              </a:spcBef>
              <a:spcAft>
                <a:spcPts val="0"/>
              </a:spcAft>
              <a:buSzPts val="1100"/>
              <a:buNone/>
            </a:pPr>
            <a:r>
              <a:rPr lang="en-GB"/>
              <a:t>It is 6 steps, not 3, but you get the point.  It is very easy to build CRD and controller.</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 want to dig deeper into CRD history to better understand it.</a:t>
            </a:r>
            <a:endParaRPr lang="en-GB"/>
          </a:p>
          <a:p>
            <a:pPr marL="0" lvl="0" indent="0" algn="l" rtl="0">
              <a:lnSpc>
                <a:spcPct val="100000"/>
              </a:lnSpc>
              <a:spcBef>
                <a:spcPts val="0"/>
              </a:spcBef>
              <a:spcAft>
                <a:spcPts val="0"/>
              </a:spcAft>
              <a:buSzPts val="1100"/>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6"/>
        <p:cNvGrpSpPr/>
        <p:nvPr/>
      </p:nvGrpSpPr>
      <p:grpSpPr>
        <a:xfrm>
          <a:off x="0" y="0"/>
          <a:ext cx="0" cy="0"/>
          <a:chOff x="0" y="0"/>
          <a:chExt cx="0" cy="0"/>
        </a:xfrm>
      </p:grpSpPr>
      <p:sp>
        <p:nvSpPr>
          <p:cNvPr id="707" name="Google Shape;70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2</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Jing 1/3</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 have shown you how to build CRD and controller</a:t>
            </a:r>
            <a:endParaRPr lang="en-GB"/>
          </a:p>
          <a:p>
            <a:pPr marL="0" lvl="0" indent="0" algn="l" rtl="0">
              <a:lnSpc>
                <a:spcPct val="100000"/>
              </a:lnSpc>
              <a:spcBef>
                <a:spcPts val="0"/>
              </a:spcBef>
              <a:spcAft>
                <a:spcPts val="0"/>
              </a:spcAft>
              <a:buSzPts val="1100"/>
              <a:buNone/>
            </a:pPr>
            <a:r>
              <a:rPr lang="en-GB"/>
              <a:t>It is 6 steps, not 3, but you get the point.  It is very easy to build CRD and controller.</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 want to dig deeper into CRD history to better understand it.</a:t>
            </a:r>
            <a:endParaRPr lang="en-GB"/>
          </a:p>
          <a:p>
            <a:pPr marL="0" lvl="0" indent="0" algn="l" rtl="0">
              <a:lnSpc>
                <a:spcPct val="100000"/>
              </a:lnSpc>
              <a:spcBef>
                <a:spcPts val="0"/>
              </a:spcBef>
              <a:spcAft>
                <a:spcPts val="0"/>
              </a:spcAft>
              <a:buSzPts val="1100"/>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5"/>
        <p:cNvGrpSpPr/>
        <p:nvPr/>
      </p:nvGrpSpPr>
      <p:grpSpPr>
        <a:xfrm>
          <a:off x="0" y="0"/>
          <a:ext cx="0" cy="0"/>
          <a:chOff x="0" y="0"/>
          <a:chExt cx="0" cy="0"/>
        </a:xfrm>
      </p:grpSpPr>
      <p:sp>
        <p:nvSpPr>
          <p:cNvPr id="746" name="Google Shape;74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7" name="Google Shape;74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2</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Jing 1/3</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 have shown you how to build CRD and controller</a:t>
            </a:r>
            <a:endParaRPr lang="en-GB"/>
          </a:p>
          <a:p>
            <a:pPr marL="0" lvl="0" indent="0" algn="l" rtl="0">
              <a:lnSpc>
                <a:spcPct val="100000"/>
              </a:lnSpc>
              <a:spcBef>
                <a:spcPts val="0"/>
              </a:spcBef>
              <a:spcAft>
                <a:spcPts val="0"/>
              </a:spcAft>
              <a:buSzPts val="1100"/>
              <a:buNone/>
            </a:pPr>
            <a:r>
              <a:rPr lang="en-GB"/>
              <a:t>It is 6 steps, not 3, but you get the point.  It is very easy to build CRD and controller.</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 want to dig deeper into CRD history to better understand it.</a:t>
            </a:r>
            <a:endParaRPr lang="en-GB"/>
          </a:p>
          <a:p>
            <a:pPr marL="0" lvl="0" indent="0" algn="l" rtl="0">
              <a:lnSpc>
                <a:spcPct val="100000"/>
              </a:lnSpc>
              <a:spcBef>
                <a:spcPts val="0"/>
              </a:spcBef>
              <a:spcAft>
                <a:spcPts val="0"/>
              </a:spcAft>
              <a:buSzPts val="1100"/>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0"/>
        <p:cNvGrpSpPr/>
        <p:nvPr/>
      </p:nvGrpSpPr>
      <p:grpSpPr>
        <a:xfrm>
          <a:off x="0" y="0"/>
          <a:ext cx="0" cy="0"/>
          <a:chOff x="0" y="0"/>
          <a:chExt cx="0" cy="0"/>
        </a:xfrm>
      </p:grpSpPr>
      <p:sp>
        <p:nvSpPr>
          <p:cNvPr id="801" name="Google Shape;801;p3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0.5</a:t>
            </a:r>
            <a:endParaRPr lang="en-GB"/>
          </a:p>
          <a:p>
            <a:pPr marL="0" lvl="0" indent="0" algn="l" rtl="0">
              <a:lnSpc>
                <a:spcPct val="100000"/>
              </a:lnSpc>
              <a:spcBef>
                <a:spcPts val="0"/>
              </a:spcBef>
              <a:spcAft>
                <a:spcPts val="0"/>
              </a:spcAft>
              <a:buSzPts val="1100"/>
              <a:buNone/>
            </a:pPr>
            <a:r>
              <a:rPr lang="en-GB"/>
              <a:t>Very cool Kubernetes fleet.</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Dont worry about becoming </a:t>
            </a:r>
            <a:endParaRPr lang="en-GB"/>
          </a:p>
          <a:p>
            <a:pPr marL="0" lvl="0" indent="0" algn="l" rtl="0">
              <a:lnSpc>
                <a:spcPct val="100000"/>
              </a:lnSpc>
              <a:spcBef>
                <a:spcPts val="0"/>
              </a:spcBef>
              <a:spcAft>
                <a:spcPts val="0"/>
              </a:spcAft>
              <a:buSzPts val="1100"/>
              <a:buNone/>
            </a:pPr>
            <a:r>
              <a:rPr lang="en-GB"/>
              <a:t>Using this way to extend k8s API, image we can have a k8s fleet, instead of a k8s giant.</a:t>
            </a:r>
            <a:endParaRPr lang="en-GB"/>
          </a:p>
          <a:p>
            <a:pPr marL="0" lvl="0" indent="0" algn="l" rtl="0">
              <a:lnSpc>
                <a:spcPct val="100000"/>
              </a:lnSpc>
              <a:spcBef>
                <a:spcPts val="0"/>
              </a:spcBef>
              <a:spcAft>
                <a:spcPts val="0"/>
              </a:spcAft>
              <a:buSzPts val="1100"/>
              <a:buNone/>
            </a:pPr>
            <a:r>
              <a:rPr lang="en-GB"/>
              <a:t>Maintain individual k8s features, instead of a giant k8s core.</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p:txBody>
      </p:sp>
      <p:sp>
        <p:nvSpPr>
          <p:cNvPr id="802" name="Google Shape;80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4"/>
        <p:cNvGrpSpPr/>
        <p:nvPr/>
      </p:nvGrpSpPr>
      <p:grpSpPr>
        <a:xfrm>
          <a:off x="0" y="0"/>
          <a:ext cx="0" cy="0"/>
          <a:chOff x="0" y="0"/>
          <a:chExt cx="0" cy="0"/>
        </a:xfrm>
      </p:grpSpPr>
      <p:sp>
        <p:nvSpPr>
          <p:cNvPr id="845" name="Google Shape;845;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6" name="Google Shape;846;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Now, remember we ask you to guess the number of API TYPE in latest release 1.15, Xing, do you want to give us the answer?</a:t>
            </a:r>
            <a:endParaRPr lang="en-GB"/>
          </a:p>
          <a:p>
            <a:pPr marL="0" lvl="0" indent="0" algn="l" rtl="0">
              <a:lnSpc>
                <a:spcPct val="100000"/>
              </a:lnSpc>
              <a:spcBef>
                <a:spcPts val="0"/>
              </a:spcBef>
              <a:spcAft>
                <a:spcPts val="0"/>
              </a:spcAft>
              <a:buSzPts val="1100"/>
              <a:buNone/>
            </a:pPr>
            <a:r>
              <a:rPr lang="en-GB"/>
              <a:t>Xing: yes. It is 113.  Did anyone get the right number?</a:t>
            </a:r>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2"/>
        <p:cNvGrpSpPr/>
        <p:nvPr/>
      </p:nvGrpSpPr>
      <p:grpSpPr>
        <a:xfrm>
          <a:off x="0" y="0"/>
          <a:ext cx="0" cy="0"/>
          <a:chOff x="0" y="0"/>
          <a:chExt cx="0" cy="0"/>
        </a:xfrm>
      </p:grpSpPr>
      <p:sp>
        <p:nvSpPr>
          <p:cNvPr id="853" name="Google Shape;85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4" name="Google Shape;85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It is almost the same as release 1.0.  That means sig-architecture already started to restrict the number of APIs added to the core.</a:t>
            </a:r>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0"/>
        <p:cNvGrpSpPr/>
        <p:nvPr/>
      </p:nvGrpSpPr>
      <p:grpSpPr>
        <a:xfrm>
          <a:off x="0" y="0"/>
          <a:ext cx="0" cy="0"/>
          <a:chOff x="0" y="0"/>
          <a:chExt cx="0" cy="0"/>
        </a:xfrm>
      </p:grpSpPr>
      <p:sp>
        <p:nvSpPr>
          <p:cNvPr id="861" name="Google Shape;861;p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200">
                <a:solidFill>
                  <a:srgbClr val="351C75"/>
                </a:solidFill>
              </a:rPr>
              <a:t>Xing: Now let’s look further into the future.  We have a vision.  This is from Tim Hockin, the Kubernetes Pioneer. </a:t>
            </a:r>
            <a:endParaRPr lang="en-GB" sz="1200">
              <a:solidFill>
                <a:srgbClr val="351C75"/>
              </a:solidFill>
            </a:endParaRPr>
          </a:p>
          <a:p>
            <a:pPr marL="0" lvl="0" indent="0" algn="l" rtl="0">
              <a:lnSpc>
                <a:spcPct val="100000"/>
              </a:lnSpc>
              <a:spcBef>
                <a:spcPts val="0"/>
              </a:spcBef>
              <a:spcAft>
                <a:spcPts val="0"/>
              </a:spcAft>
              <a:buSzPts val="1100"/>
              <a:buNone/>
            </a:pPr>
            <a:r>
              <a:rPr lang="en-GB" sz="1200">
                <a:solidFill>
                  <a:srgbClr val="351C75"/>
                </a:solidFill>
              </a:rPr>
              <a:t>He said that Eventually </a:t>
            </a: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Everything becomes a CRD (except things to run CRDs) </a:t>
            </a:r>
            <a:endParaRPr sz="1200">
              <a:solidFill>
                <a:srgbClr val="351C75"/>
              </a:solidFill>
            </a:endParaRPr>
          </a:p>
          <a:p>
            <a:pPr marL="0" lvl="0" indent="0" algn="l" rtl="0">
              <a:lnSpc>
                <a:spcPct val="100000"/>
              </a:lnSpc>
              <a:spcBef>
                <a:spcPts val="0"/>
              </a:spcBef>
              <a:spcAft>
                <a:spcPts val="0"/>
              </a:spcAft>
              <a:buSzPts val="1100"/>
              <a:buNone/>
            </a:pPr>
            <a:r>
              <a:rPr lang="en-GB" sz="1200">
                <a:solidFill>
                  <a:srgbClr val="351C75"/>
                </a:solidFill>
              </a:rPr>
              <a:t>----------------------------------</a:t>
            </a:r>
            <a:endParaRPr sz="1200">
              <a:solidFill>
                <a:srgbClr val="351C75"/>
              </a:solidFill>
            </a:endParaRPr>
          </a:p>
          <a:p>
            <a:pPr marL="0" lvl="0" indent="0" algn="l" rtl="0">
              <a:lnSpc>
                <a:spcPct val="100000"/>
              </a:lnSpc>
              <a:spcBef>
                <a:spcPts val="0"/>
              </a:spcBef>
              <a:spcAft>
                <a:spcPts val="0"/>
              </a:spcAft>
              <a:buSzPts val="1100"/>
              <a:buNone/>
            </a:pPr>
            <a:endParaRPr sz="1200">
              <a:solidFill>
                <a:srgbClr val="351C75"/>
              </a:solidFill>
            </a:endParaRPr>
          </a:p>
          <a:p>
            <a:pPr marL="0" lvl="0" indent="0" algn="l" rtl="0">
              <a:lnSpc>
                <a:spcPct val="100000"/>
              </a:lnSpc>
              <a:spcBef>
                <a:spcPts val="0"/>
              </a:spcBef>
              <a:spcAft>
                <a:spcPts val="0"/>
              </a:spcAft>
              <a:buSzPts val="1100"/>
              <a:buNone/>
            </a:pPr>
            <a:endParaRPr sz="1200">
              <a:solidFill>
                <a:srgbClr val="351C75"/>
              </a:solidFill>
            </a:endParaRPr>
          </a:p>
          <a:p>
            <a:pPr marL="0" lvl="0" indent="0" algn="l" rtl="0">
              <a:lnSpc>
                <a:spcPct val="100000"/>
              </a:lnSpc>
              <a:spcBef>
                <a:spcPts val="0"/>
              </a:spcBef>
              <a:spcAft>
                <a:spcPts val="0"/>
              </a:spcAft>
              <a:buSzPts val="1100"/>
              <a:buNone/>
            </a:pPr>
            <a:endParaRPr sz="1200">
              <a:solidFill>
                <a:srgbClr val="351C75"/>
              </a:solidFill>
            </a:endParaRPr>
          </a:p>
          <a:p>
            <a:pPr marL="0" lvl="0" indent="0" algn="l" rtl="0">
              <a:lnSpc>
                <a:spcPct val="100000"/>
              </a:lnSpc>
              <a:spcBef>
                <a:spcPts val="0"/>
              </a:spcBef>
              <a:spcAft>
                <a:spcPts val="0"/>
              </a:spcAft>
              <a:buSzPts val="1100"/>
              <a:buNone/>
            </a:pPr>
            <a:r>
              <a:rPr lang="en-GB" sz="1200">
                <a:solidFill>
                  <a:srgbClr val="351C75"/>
                </a:solidFill>
              </a:rPr>
              <a:t>How about we move everything out of tree, we make Node, Pod as CRDs</a:t>
            </a:r>
            <a:endParaRPr sz="1200">
              <a:solidFill>
                <a:srgbClr val="351C75"/>
              </a:solidFill>
            </a:endParaRPr>
          </a:p>
          <a:p>
            <a:pPr marL="0" lvl="0" indent="0" algn="l" rtl="0">
              <a:lnSpc>
                <a:spcPct val="100000"/>
              </a:lnSpc>
              <a:spcBef>
                <a:spcPts val="0"/>
              </a:spcBef>
              <a:spcAft>
                <a:spcPts val="0"/>
              </a:spcAft>
              <a:buSzPts val="1100"/>
              <a:buNone/>
            </a:pPr>
            <a:r>
              <a:rPr lang="en-GB" sz="1200">
                <a:solidFill>
                  <a:srgbClr val="351C75"/>
                </a:solidFill>
              </a:rPr>
              <a:t>We only keep APIs that are absolutely necessary to run CRDs in-tree, such as namespace.</a:t>
            </a:r>
            <a:endParaRPr sz="1200">
              <a:solidFill>
                <a:srgbClr val="351C75"/>
              </a:solidFill>
            </a:endParaRPr>
          </a:p>
          <a:p>
            <a:pPr marL="0" lvl="0" indent="0" algn="l" rtl="0">
              <a:lnSpc>
                <a:spcPct val="100000"/>
              </a:lnSpc>
              <a:spcBef>
                <a:spcPts val="0"/>
              </a:spcBef>
              <a:spcAft>
                <a:spcPts val="0"/>
              </a:spcAft>
              <a:buSzPts val="1100"/>
              <a:buNone/>
            </a:pPr>
            <a:endParaRPr sz="1200">
              <a:solidFill>
                <a:srgbClr val="351C75"/>
              </a:solidFill>
            </a:endParaRPr>
          </a:p>
          <a:p>
            <a:pPr marL="0" lvl="0" indent="0" algn="l" rtl="0">
              <a:lnSpc>
                <a:spcPct val="100000"/>
              </a:lnSpc>
              <a:spcBef>
                <a:spcPts val="0"/>
              </a:spcBef>
              <a:spcAft>
                <a:spcPts val="0"/>
              </a:spcAft>
              <a:buSzPts val="1100"/>
              <a:buNone/>
            </a:pPr>
            <a:r>
              <a:rPr lang="en-GB" sz="1200">
                <a:solidFill>
                  <a:srgbClr val="351C75"/>
                </a:solidFill>
              </a:rPr>
              <a:t>Here’s a quote from Tim Hockin, a K8S Pioneer.  He said in his lightening talk that “...” </a:t>
            </a:r>
            <a:endParaRPr sz="1200">
              <a:solidFill>
                <a:srgbClr val="351C75"/>
              </a:solidFill>
            </a:endParaRPr>
          </a:p>
          <a:p>
            <a:pPr marL="0" lvl="0" indent="0" algn="l" rtl="0">
              <a:lnSpc>
                <a:spcPct val="100000"/>
              </a:lnSpc>
              <a:spcBef>
                <a:spcPts val="0"/>
              </a:spcBef>
              <a:spcAft>
                <a:spcPts val="0"/>
              </a:spcAft>
              <a:buSzPts val="1100"/>
              <a:buNone/>
            </a:pPr>
            <a:endParaRPr sz="1200">
              <a:solidFill>
                <a:srgbClr val="351C75"/>
              </a:solidFill>
            </a:endParaRPr>
          </a:p>
          <a:p>
            <a:pPr marL="0" lvl="0" indent="0" algn="l" rtl="0">
              <a:lnSpc>
                <a:spcPct val="100000"/>
              </a:lnSpc>
              <a:spcBef>
                <a:spcPts val="0"/>
              </a:spcBef>
              <a:spcAft>
                <a:spcPts val="0"/>
              </a:spcAft>
              <a:buSzPts val="1100"/>
              <a:buNone/>
            </a:pPr>
            <a:br>
              <a:rPr lang="en-GB" sz="1400">
                <a:solidFill>
                  <a:srgbClr val="351C75"/>
                </a:solidFill>
              </a:rPr>
            </a:br>
            <a:endParaRPr sz="1400">
              <a:solidFill>
                <a:srgbClr val="351C75"/>
              </a:solidFill>
            </a:endParaRPr>
          </a:p>
          <a:p>
            <a:pPr marL="457200" lvl="0" indent="-317500" algn="l" rtl="0">
              <a:lnSpc>
                <a:spcPct val="100000"/>
              </a:lnSpc>
              <a:spcBef>
                <a:spcPts val="0"/>
              </a:spcBef>
              <a:spcAft>
                <a:spcPts val="0"/>
              </a:spcAft>
              <a:buClr>
                <a:srgbClr val="351C75"/>
              </a:buClr>
              <a:buSzPts val="1400"/>
              <a:buFont typeface="Calibri" panose="020F0502020204030204"/>
              <a:buChar char="•"/>
            </a:pPr>
            <a:r>
              <a:rPr lang="en-GB" sz="1400">
                <a:solidFill>
                  <a:srgbClr val="351C75"/>
                </a:solidFill>
              </a:rPr>
              <a:t>There are API objects that started as alpha in CRDs but moved back to in-tree as beta APIs.</a:t>
            </a:r>
            <a:endParaRPr sz="1400">
              <a:solidFill>
                <a:srgbClr val="351C75"/>
              </a:solidFill>
            </a:endParaRPr>
          </a:p>
          <a:p>
            <a:pPr marL="914400" lvl="1" indent="-317500" algn="l" rtl="0">
              <a:lnSpc>
                <a:spcPct val="100000"/>
              </a:lnSpc>
              <a:spcBef>
                <a:spcPts val="0"/>
              </a:spcBef>
              <a:spcAft>
                <a:spcPts val="0"/>
              </a:spcAft>
              <a:buClr>
                <a:srgbClr val="351C75"/>
              </a:buClr>
              <a:buSzPts val="1400"/>
              <a:buFont typeface="Calibri" panose="020F0502020204030204"/>
              <a:buChar char="•"/>
            </a:pPr>
            <a:r>
              <a:rPr lang="en-GB" sz="1400">
                <a:solidFill>
                  <a:srgbClr val="351C75"/>
                </a:solidFill>
              </a:rPr>
              <a:t>CSIDriver</a:t>
            </a:r>
            <a:endParaRPr sz="1400">
              <a:solidFill>
                <a:srgbClr val="351C75"/>
              </a:solidFill>
            </a:endParaRPr>
          </a:p>
          <a:p>
            <a:pPr marL="914400" lvl="1" indent="-317500" algn="l" rtl="0">
              <a:lnSpc>
                <a:spcPct val="100000"/>
              </a:lnSpc>
              <a:spcBef>
                <a:spcPts val="0"/>
              </a:spcBef>
              <a:spcAft>
                <a:spcPts val="0"/>
              </a:spcAft>
              <a:buClr>
                <a:srgbClr val="351C75"/>
              </a:buClr>
              <a:buSzPts val="1400"/>
              <a:buFont typeface="Calibri" panose="020F0502020204030204"/>
              <a:buChar char="•"/>
            </a:pPr>
            <a:r>
              <a:rPr lang="en-GB" sz="1400">
                <a:solidFill>
                  <a:srgbClr val="351C75"/>
                </a:solidFill>
              </a:rPr>
              <a:t>CSINode</a:t>
            </a:r>
            <a:endParaRPr sz="1400">
              <a:solidFill>
                <a:srgbClr val="351C75"/>
              </a:solidFill>
            </a:endParaRPr>
          </a:p>
          <a:p>
            <a:pPr marL="914400" lvl="1" indent="-317500" algn="l" rtl="0">
              <a:lnSpc>
                <a:spcPct val="100000"/>
              </a:lnSpc>
              <a:spcBef>
                <a:spcPts val="0"/>
              </a:spcBef>
              <a:spcAft>
                <a:spcPts val="0"/>
              </a:spcAft>
              <a:buClr>
                <a:srgbClr val="351C75"/>
              </a:buClr>
              <a:buSzPts val="1400"/>
              <a:buFont typeface="Calibri" panose="020F0502020204030204"/>
              <a:buChar char="•"/>
            </a:pPr>
            <a:r>
              <a:rPr lang="en-GB" sz="1400">
                <a:solidFill>
                  <a:srgbClr val="351C75"/>
                </a:solidFill>
              </a:rPr>
              <a:t>RuntimeClass</a:t>
            </a:r>
            <a:endParaRPr sz="1400">
              <a:solidFill>
                <a:srgbClr val="351C75"/>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Talk about our experience using CRDs to build a core K8s Feature</a:t>
            </a:r>
            <a:endParaRPr lang="en-GB"/>
          </a:p>
          <a:p>
            <a:pPr marL="0" lvl="0" indent="0" algn="l" rtl="0">
              <a:lnSpc>
                <a:spcPct val="100000"/>
              </a:lnSpc>
              <a:spcBef>
                <a:spcPts val="0"/>
              </a:spcBef>
              <a:spcAft>
                <a:spcPts val="0"/>
              </a:spcAft>
              <a:buSzPts val="1100"/>
              <a:buNone/>
            </a:pPr>
            <a:r>
              <a:rPr lang="en-GB"/>
              <a:t>A basic building block for more advanced data services</a:t>
            </a:r>
            <a:endParaRPr lang="en-GB"/>
          </a:p>
          <a:p>
            <a:pPr marL="0" lvl="0" indent="0" algn="l" rtl="0">
              <a:lnSpc>
                <a:spcPct val="100000"/>
              </a:lnSpc>
              <a:spcBef>
                <a:spcPts val="0"/>
              </a:spcBef>
              <a:spcAft>
                <a:spcPts val="0"/>
              </a:spcAft>
              <a:buSzPts val="1100"/>
              <a:buNone/>
            </a:p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00000"/>
              </a:lnSpc>
              <a:spcBef>
                <a:spcPts val="0"/>
              </a:spcBef>
              <a:spcAft>
                <a:spcPts val="0"/>
              </a:spcAft>
              <a:buSzPts val="1100"/>
              <a:buNone/>
            </a:pPr>
          </a:p>
        </p:txBody>
      </p:sp>
      <p:sp>
        <p:nvSpPr>
          <p:cNvPr id="862" name="Google Shape;86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8"/>
        <p:cNvGrpSpPr/>
        <p:nvPr/>
      </p:nvGrpSpPr>
      <p:grpSpPr>
        <a:xfrm>
          <a:off x="0" y="0"/>
          <a:ext cx="0" cy="0"/>
          <a:chOff x="0" y="0"/>
          <a:chExt cx="0" cy="0"/>
        </a:xfrm>
      </p:grpSpPr>
      <p:sp>
        <p:nvSpPr>
          <p:cNvPr id="869" name="Google Shape;869;p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200">
                <a:solidFill>
                  <a:srgbClr val="351C75"/>
                </a:solidFill>
              </a:rPr>
              <a:t>Xing: Of course it is still a long way to go to realize this vision.  </a:t>
            </a:r>
            <a:endParaRPr lang="en-GB" sz="1200">
              <a:solidFill>
                <a:srgbClr val="351C75"/>
              </a:solidFill>
            </a:endParaRPr>
          </a:p>
          <a:p>
            <a:pPr marL="0" lvl="0" indent="0" algn="l" rtl="0">
              <a:lnSpc>
                <a:spcPct val="100000"/>
              </a:lnSpc>
              <a:spcBef>
                <a:spcPts val="0"/>
              </a:spcBef>
              <a:spcAft>
                <a:spcPts val="0"/>
              </a:spcAft>
              <a:buSzPts val="1100"/>
              <a:buNone/>
            </a:pPr>
            <a:r>
              <a:rPr lang="en-GB" sz="1200">
                <a:solidFill>
                  <a:srgbClr val="351C75"/>
                </a:solidFill>
              </a:rPr>
              <a:t>There are version compatibility issues between k8s core and CRD, installation of CRDs is still a separate step, </a:t>
            </a:r>
            <a:endParaRPr lang="en-GB" sz="1200">
              <a:solidFill>
                <a:srgbClr val="351C75"/>
              </a:solidFill>
            </a:endParaRPr>
          </a:p>
          <a:p>
            <a:pPr marL="0" lvl="0" indent="0" algn="l" rtl="0">
              <a:lnSpc>
                <a:spcPct val="100000"/>
              </a:lnSpc>
              <a:spcBef>
                <a:spcPts val="0"/>
              </a:spcBef>
              <a:spcAft>
                <a:spcPts val="0"/>
              </a:spcAft>
              <a:buSzPts val="1100"/>
              <a:buNone/>
            </a:pPr>
            <a:r>
              <a:rPr lang="en-GB" sz="1200">
                <a:solidFill>
                  <a:srgbClr val="351C75"/>
                </a:solidFill>
              </a:rPr>
              <a:t>we also need to figure out how to better handle CRD’s dependency on k8s core, and so on.  </a:t>
            </a:r>
            <a:endParaRPr lang="en-GB" sz="1200">
              <a:solidFill>
                <a:srgbClr val="351C75"/>
              </a:solidFill>
            </a:endParaRPr>
          </a:p>
          <a:p>
            <a:pPr marL="0" lvl="0" indent="0" algn="l" rtl="0">
              <a:lnSpc>
                <a:spcPct val="100000"/>
              </a:lnSpc>
              <a:spcBef>
                <a:spcPts val="0"/>
              </a:spcBef>
              <a:spcAft>
                <a:spcPts val="0"/>
              </a:spcAft>
              <a:buSzPts val="1100"/>
              <a:buNone/>
            </a:pPr>
            <a:r>
              <a:rPr lang="en-GB" sz="1200">
                <a:solidFill>
                  <a:srgbClr val="351C75"/>
                </a:solidFill>
              </a:rPr>
              <a:t>But we hope that, with hard work, eventually we will get there.</a:t>
            </a:r>
            <a:endParaRPr lang="en-GB" sz="1200">
              <a:solidFill>
                <a:srgbClr val="351C75"/>
              </a:solidFill>
            </a:endParaRPr>
          </a:p>
          <a:p>
            <a:pPr marL="0" lvl="0" indent="0" algn="l" rtl="0">
              <a:lnSpc>
                <a:spcPct val="100000"/>
              </a:lnSpc>
              <a:spcBef>
                <a:spcPts val="0"/>
              </a:spcBef>
              <a:spcAft>
                <a:spcPts val="0"/>
              </a:spcAft>
              <a:buSzPts val="1100"/>
              <a:buNone/>
            </a:pPr>
            <a:r>
              <a:rPr lang="en-GB" sz="1200">
                <a:solidFill>
                  <a:srgbClr val="351C75"/>
                </a:solidFill>
              </a:rPr>
              <a:t>------------------------------------------------------------------------------</a:t>
            </a:r>
            <a:endParaRPr lang="en-GB" sz="1200">
              <a:solidFill>
                <a:srgbClr val="351C75"/>
              </a:solidFill>
            </a:endParaRPr>
          </a:p>
          <a:p>
            <a:pPr marL="0" lvl="0" indent="0" algn="l" rtl="0">
              <a:lnSpc>
                <a:spcPct val="100000"/>
              </a:lnSpc>
              <a:spcBef>
                <a:spcPts val="0"/>
              </a:spcBef>
              <a:spcAft>
                <a:spcPts val="0"/>
              </a:spcAft>
              <a:buSzPts val="1100"/>
              <a:buNone/>
            </a:pPr>
            <a:endParaRPr sz="1200">
              <a:solidFill>
                <a:srgbClr val="351C75"/>
              </a:solidFill>
            </a:endParaRPr>
          </a:p>
          <a:p>
            <a:pPr marL="0" lvl="0" indent="0" algn="l" rtl="0">
              <a:lnSpc>
                <a:spcPct val="100000"/>
              </a:lnSpc>
              <a:spcBef>
                <a:spcPts val="0"/>
              </a:spcBef>
              <a:spcAft>
                <a:spcPts val="0"/>
              </a:spcAft>
              <a:buSzPts val="1100"/>
              <a:buNone/>
            </a:pPr>
            <a:endParaRPr sz="1200">
              <a:solidFill>
                <a:srgbClr val="351C75"/>
              </a:solidFill>
            </a:endParaRPr>
          </a:p>
          <a:p>
            <a:pPr marL="0" lvl="0" indent="0" algn="l" rtl="0">
              <a:lnSpc>
                <a:spcPct val="100000"/>
              </a:lnSpc>
              <a:spcBef>
                <a:spcPts val="0"/>
              </a:spcBef>
              <a:spcAft>
                <a:spcPts val="0"/>
              </a:spcAft>
              <a:buSzPts val="1100"/>
              <a:buNone/>
            </a:pPr>
            <a:endParaRPr sz="1200">
              <a:solidFill>
                <a:srgbClr val="351C75"/>
              </a:solidFill>
            </a:endParaRPr>
          </a:p>
          <a:p>
            <a:pPr marL="0" lvl="0" indent="0" algn="l" rtl="0">
              <a:lnSpc>
                <a:spcPct val="100000"/>
              </a:lnSpc>
              <a:spcBef>
                <a:spcPts val="0"/>
              </a:spcBef>
              <a:spcAft>
                <a:spcPts val="0"/>
              </a:spcAft>
              <a:buSzPts val="1100"/>
              <a:buNone/>
            </a:pPr>
            <a:endParaRPr sz="1200">
              <a:solidFill>
                <a:srgbClr val="351C75"/>
              </a:solidFill>
            </a:endParaRPr>
          </a:p>
          <a:p>
            <a:pPr marL="0" lvl="0" indent="0" algn="l" rtl="0">
              <a:lnSpc>
                <a:spcPct val="100000"/>
              </a:lnSpc>
              <a:spcBef>
                <a:spcPts val="0"/>
              </a:spcBef>
              <a:spcAft>
                <a:spcPts val="0"/>
              </a:spcAft>
              <a:buSzPts val="1100"/>
              <a:buNone/>
            </a:pPr>
            <a:r>
              <a:rPr lang="en-GB" sz="1400">
                <a:solidFill>
                  <a:srgbClr val="351C75"/>
                </a:solidFill>
              </a:rPr>
              <a:t>-----------------------------------------------------------</a:t>
            </a:r>
            <a:br>
              <a:rPr lang="en-GB" sz="1400">
                <a:solidFill>
                  <a:srgbClr val="351C75"/>
                </a:solidFill>
              </a:rPr>
            </a:br>
            <a:endParaRPr sz="1400">
              <a:solidFill>
                <a:srgbClr val="351C75"/>
              </a:solidFill>
            </a:endParaRPr>
          </a:p>
          <a:p>
            <a:pPr marL="457200" lvl="0" indent="-317500" algn="l" rtl="0">
              <a:lnSpc>
                <a:spcPct val="100000"/>
              </a:lnSpc>
              <a:spcBef>
                <a:spcPts val="0"/>
              </a:spcBef>
              <a:spcAft>
                <a:spcPts val="0"/>
              </a:spcAft>
              <a:buClr>
                <a:srgbClr val="351C75"/>
              </a:buClr>
              <a:buSzPts val="1400"/>
              <a:buFont typeface="Calibri" panose="020F0502020204030204"/>
              <a:buChar char="•"/>
            </a:pPr>
            <a:r>
              <a:rPr lang="en-GB" sz="1400">
                <a:solidFill>
                  <a:srgbClr val="351C75"/>
                </a:solidFill>
              </a:rPr>
              <a:t>There are API objects that started as alpha in CRDs but moved back to in-tree as beta APIs.</a:t>
            </a:r>
            <a:endParaRPr sz="1400">
              <a:solidFill>
                <a:srgbClr val="351C75"/>
              </a:solidFill>
            </a:endParaRPr>
          </a:p>
          <a:p>
            <a:pPr marL="914400" lvl="1" indent="-317500" algn="l" rtl="0">
              <a:lnSpc>
                <a:spcPct val="100000"/>
              </a:lnSpc>
              <a:spcBef>
                <a:spcPts val="0"/>
              </a:spcBef>
              <a:spcAft>
                <a:spcPts val="0"/>
              </a:spcAft>
              <a:buClr>
                <a:srgbClr val="351C75"/>
              </a:buClr>
              <a:buSzPts val="1400"/>
              <a:buFont typeface="Calibri" panose="020F0502020204030204"/>
              <a:buChar char="•"/>
            </a:pPr>
            <a:r>
              <a:rPr lang="en-GB" sz="1400">
                <a:solidFill>
                  <a:srgbClr val="351C75"/>
                </a:solidFill>
              </a:rPr>
              <a:t>CSIDriver</a:t>
            </a:r>
            <a:endParaRPr sz="1400">
              <a:solidFill>
                <a:srgbClr val="351C75"/>
              </a:solidFill>
            </a:endParaRPr>
          </a:p>
          <a:p>
            <a:pPr marL="914400" lvl="1" indent="-317500" algn="l" rtl="0">
              <a:lnSpc>
                <a:spcPct val="100000"/>
              </a:lnSpc>
              <a:spcBef>
                <a:spcPts val="0"/>
              </a:spcBef>
              <a:spcAft>
                <a:spcPts val="0"/>
              </a:spcAft>
              <a:buClr>
                <a:srgbClr val="351C75"/>
              </a:buClr>
              <a:buSzPts val="1400"/>
              <a:buFont typeface="Calibri" panose="020F0502020204030204"/>
              <a:buChar char="•"/>
            </a:pPr>
            <a:r>
              <a:rPr lang="en-GB" sz="1400">
                <a:solidFill>
                  <a:srgbClr val="351C75"/>
                </a:solidFill>
              </a:rPr>
              <a:t>CSINode</a:t>
            </a:r>
            <a:endParaRPr sz="1400">
              <a:solidFill>
                <a:srgbClr val="351C75"/>
              </a:solidFill>
            </a:endParaRPr>
          </a:p>
          <a:p>
            <a:pPr marL="914400" lvl="1" indent="-317500" algn="l" rtl="0">
              <a:lnSpc>
                <a:spcPct val="100000"/>
              </a:lnSpc>
              <a:spcBef>
                <a:spcPts val="0"/>
              </a:spcBef>
              <a:spcAft>
                <a:spcPts val="0"/>
              </a:spcAft>
              <a:buClr>
                <a:srgbClr val="351C75"/>
              </a:buClr>
              <a:buSzPts val="1400"/>
              <a:buFont typeface="Calibri" panose="020F0502020204030204"/>
              <a:buChar char="•"/>
            </a:pPr>
            <a:r>
              <a:rPr lang="en-GB" sz="1400">
                <a:solidFill>
                  <a:srgbClr val="351C75"/>
                </a:solidFill>
              </a:rPr>
              <a:t>RuntimeClass</a:t>
            </a:r>
            <a:endParaRPr sz="1400">
              <a:solidFill>
                <a:srgbClr val="351C75"/>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Talk about our experience using CRDs to build a core K8s Feature</a:t>
            </a:r>
            <a:endParaRPr lang="en-GB"/>
          </a:p>
          <a:p>
            <a:pPr marL="0" lvl="0" indent="0" algn="l" rtl="0">
              <a:lnSpc>
                <a:spcPct val="100000"/>
              </a:lnSpc>
              <a:spcBef>
                <a:spcPts val="0"/>
              </a:spcBef>
              <a:spcAft>
                <a:spcPts val="0"/>
              </a:spcAft>
              <a:buSzPts val="1100"/>
              <a:buNone/>
            </a:pPr>
            <a:r>
              <a:rPr lang="en-GB"/>
              <a:t>A basic building block for more advanced data services</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p:txBody>
      </p:sp>
      <p:sp>
        <p:nvSpPr>
          <p:cNvPr id="870" name="Google Shape;87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1</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Our story started a year ago when Xing and I started working on snapshot feature</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We presented our ideas to SIG-Architecture add into the core, so users can use them as like pods, statefulsets</a:t>
            </a:r>
            <a:endParaRPr lang="en-GB"/>
          </a:p>
          <a:p>
            <a:pPr marL="0" lvl="0" indent="0" algn="l" rtl="0">
              <a:lnSpc>
                <a:spcPct val="100000"/>
              </a:lnSpc>
              <a:spcBef>
                <a:spcPts val="0"/>
              </a:spcBef>
              <a:spcAft>
                <a:spcPts val="0"/>
              </a:spcAft>
              <a:buSzPts val="1100"/>
              <a:buNone/>
            </a:pPr>
            <a:r>
              <a:rPr lang="en-GB"/>
              <a:t>Our design proposal was to add snapshot API and controller into Kubernetes Core.</a:t>
            </a:r>
            <a:endParaRPr lang="en-GB"/>
          </a:p>
          <a:p>
            <a:pPr marL="0" lvl="0" indent="0" algn="l" rtl="0">
              <a:lnSpc>
                <a:spcPct val="100000"/>
              </a:lnSpc>
              <a:spcBef>
                <a:spcPts val="0"/>
              </a:spcBef>
              <a:spcAft>
                <a:spcPts val="0"/>
              </a:spcAft>
              <a:buSzPts val="1100"/>
              <a:buNone/>
            </a:pPr>
            <a:r>
              <a:rPr lang="en-GB"/>
              <a:t>Benefits of in-tree vs cons of out-of-tree …...</a:t>
            </a:r>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7"/>
        <p:cNvGrpSpPr/>
        <p:nvPr/>
      </p:nvGrpSpPr>
      <p:grpSpPr>
        <a:xfrm>
          <a:off x="0" y="0"/>
          <a:ext cx="0" cy="0"/>
          <a:chOff x="0" y="0"/>
          <a:chExt cx="0" cy="0"/>
        </a:xfrm>
      </p:grpSpPr>
      <p:sp>
        <p:nvSpPr>
          <p:cNvPr id="878" name="Google Shape;87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9" name="Google Shape;87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400">
                <a:solidFill>
                  <a:schemeClr val="dk1"/>
                </a:solidFill>
              </a:rPr>
              <a:t>0.5</a:t>
            </a:r>
            <a:endParaRPr sz="1400">
              <a:solidFill>
                <a:schemeClr val="dk1"/>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Now </a:t>
            </a:r>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3"/>
        <p:cNvGrpSpPr/>
        <p:nvPr/>
      </p:nvGrpSpPr>
      <p:grpSpPr>
        <a:xfrm>
          <a:off x="0" y="0"/>
          <a:ext cx="0" cy="0"/>
          <a:chOff x="0" y="0"/>
          <a:chExt cx="0" cy="0"/>
        </a:xfrm>
      </p:grpSpPr>
      <p:sp>
        <p:nvSpPr>
          <p:cNvPr id="884" name="Google Shape;88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5" name="Google Shape;88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93"/>
        <p:cNvGrpSpPr/>
        <p:nvPr/>
      </p:nvGrpSpPr>
      <p:grpSpPr>
        <a:xfrm>
          <a:off x="0" y="0"/>
          <a:ext cx="0" cy="0"/>
          <a:chOff x="0" y="0"/>
          <a:chExt cx="0" cy="0"/>
        </a:xfrm>
      </p:grpSpPr>
      <p:sp>
        <p:nvSpPr>
          <p:cNvPr id="894" name="Google Shape;894;p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95" name="Google Shape;89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8"/>
        <p:cNvGrpSpPr/>
        <p:nvPr/>
      </p:nvGrpSpPr>
      <p:grpSpPr>
        <a:xfrm>
          <a:off x="0" y="0"/>
          <a:ext cx="0" cy="0"/>
          <a:chOff x="0" y="0"/>
          <a:chExt cx="0" cy="0"/>
        </a:xfrm>
      </p:grpSpPr>
      <p:sp>
        <p:nvSpPr>
          <p:cNvPr id="909" name="Google Shape;909;p4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Twitter:</a:t>
            </a:r>
            <a:endParaRPr lang="en-GB"/>
          </a:p>
          <a:p>
            <a:pPr marL="0" lvl="0" indent="0" algn="l" rtl="0">
              <a:lnSpc>
                <a:spcPct val="100000"/>
              </a:lnSpc>
              <a:spcBef>
                <a:spcPts val="0"/>
              </a:spcBef>
              <a:spcAft>
                <a:spcPts val="0"/>
              </a:spcAft>
              <a:buSzPts val="1100"/>
              <a:buNone/>
            </a:pPr>
          </a:p>
        </p:txBody>
      </p:sp>
      <p:sp>
        <p:nvSpPr>
          <p:cNvPr id="910" name="Google Shape;91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
        <p:cNvGrpSpPr/>
        <p:nvPr/>
      </p:nvGrpSpPr>
      <p:grpSpPr>
        <a:xfrm>
          <a:off x="0" y="0"/>
          <a:ext cx="0" cy="0"/>
          <a:chOff x="0" y="0"/>
          <a:chExt cx="0" cy="0"/>
        </a:xfrm>
      </p:grpSpPr>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 1/6</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They told us to use CRD instead.</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But, the story does not go as we expected. They said no, they told us to use CRD instead.</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u="sng">
                <a:solidFill>
                  <a:schemeClr val="hlink"/>
                </a:solidFill>
                <a:hlinkClick r:id="rId3"/>
              </a:rPr>
              <a:t>https://pngimage.net/no-cartoon-png-5/</a:t>
            </a:r>
            <a:endParaRPr lang="en-GB" u="sng">
              <a:solidFill>
                <a:schemeClr val="hlink"/>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Jing</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At that time we wondered Why? We had many questions at that time.</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Why do they try to push us out of tree and use CRD</a:t>
            </a:r>
            <a:endParaRPr lang="en-GB"/>
          </a:p>
          <a:p>
            <a:pPr marL="0" lvl="0" indent="0" algn="l" rtl="0">
              <a:lnSpc>
                <a:spcPct val="100000"/>
              </a:lnSpc>
              <a:spcBef>
                <a:spcPts val="0"/>
              </a:spcBef>
              <a:spcAft>
                <a:spcPts val="0"/>
              </a:spcAft>
              <a:buSzPts val="1100"/>
              <a:buNone/>
            </a:pPr>
            <a:r>
              <a:rPr lang="en-GB"/>
              <a:t>Does that mean snapshot feature is not as important as core API?, not considered a core k8s function</a:t>
            </a:r>
            <a:endParaRPr lang="en-GB"/>
          </a:p>
          <a:p>
            <a:pPr marL="0" lvl="0" indent="0" algn="l" rtl="0">
              <a:lnSpc>
                <a:spcPct val="100000"/>
              </a:lnSpc>
              <a:spcBef>
                <a:spcPts val="0"/>
              </a:spcBef>
              <a:spcAft>
                <a:spcPts val="0"/>
              </a:spcAft>
              <a:buSzPts val="1100"/>
              <a:buNone/>
            </a:pPr>
            <a:r>
              <a:rPr lang="en-GB"/>
              <a:t>We have lots of questions</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rPr>
              <a:t>Jing: We tried very hard, hoping to change their mind.  Xing, Do you remember that?</a:t>
            </a:r>
            <a:endParaRPr lang="en-GB"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SzPts val="1100"/>
              <a:buNone/>
            </a:pPr>
            <a:r>
              <a:rPr lang="en-GB"/>
              <a:t>-------------------------------</a:t>
            </a:r>
            <a:endParaRPr lang="en-GB"/>
          </a:p>
          <a:p>
            <a:pPr marL="0" lvl="0" indent="0" algn="l" rtl="0">
              <a:lnSpc>
                <a:spcPct val="100000"/>
              </a:lnSpc>
              <a:spcBef>
                <a:spcPts val="0"/>
              </a:spcBef>
              <a:spcAft>
                <a:spcPts val="0"/>
              </a:spcAft>
              <a:buSzPts val="1100"/>
              <a:buNone/>
            </a:pPr>
            <a:r>
              <a:rPr lang="en-GB"/>
              <a:t>Xing: Of course, I remember that, Jing. </a:t>
            </a:r>
            <a:r>
              <a:rPr lang="en-GB">
                <a:solidFill>
                  <a:schemeClr val="dk1"/>
                </a:solidFill>
              </a:rPr>
              <a:t>we thought of so many different ways to prove that snapshot API should stay in-tree and that sig-architecture was wrong.</a:t>
            </a:r>
            <a:endParaRPr lang="en-GB">
              <a:solidFill>
                <a:schemeClr val="dk1"/>
              </a:solidFill>
            </a:endParaRPr>
          </a:p>
          <a:p>
            <a:pPr marL="0" lvl="0" indent="0" algn="l" rtl="0">
              <a:lnSpc>
                <a:spcPct val="100000"/>
              </a:lnSpc>
              <a:spcBef>
                <a:spcPts val="0"/>
              </a:spcBef>
              <a:spcAft>
                <a:spcPts val="0"/>
              </a:spcAft>
              <a:buSzPts val="1100"/>
              <a:buNone/>
            </a:pPr>
            <a:r>
              <a:rPr lang="en-GB">
                <a:solidFill>
                  <a:schemeClr val="dk1"/>
                </a:solidFill>
              </a:rPr>
              <a:t>But after many rounds of discussions, we finally changed our mind and agreed with their decision.</a:t>
            </a:r>
            <a:endParaRPr lang="en-GB">
              <a:solidFill>
                <a:schemeClr val="dk1"/>
              </a:solidFill>
            </a:endParaRPr>
          </a:p>
          <a:p>
            <a:pPr marL="0" lvl="0" indent="0" algn="l" rtl="0">
              <a:lnSpc>
                <a:spcPct val="100000"/>
              </a:lnSpc>
              <a:spcBef>
                <a:spcPts val="0"/>
              </a:spcBef>
              <a:spcAft>
                <a:spcPts val="0"/>
              </a:spcAft>
              <a:buClr>
                <a:schemeClr val="dk1"/>
              </a:buClr>
              <a:buSzPts val="1100"/>
              <a:buFont typeface="Arial" panose="020B0604020202020204"/>
              <a:buNone/>
            </a:pPr>
            <a:r>
              <a:rPr lang="en-GB">
                <a:solidFill>
                  <a:schemeClr val="dk1"/>
                </a:solidFill>
              </a:rPr>
              <a:t>-------------------------------</a:t>
            </a:r>
            <a:endParaRPr lang="en-GB">
              <a:solidFill>
                <a:schemeClr val="dk1"/>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u="sng">
                <a:solidFill>
                  <a:schemeClr val="hlink"/>
                </a:solidFill>
                <a:hlinkClick r:id="rId3"/>
              </a:rPr>
              <a:t>https://pngimage.net/no-cartoon-png-5/</a:t>
            </a:r>
            <a:endParaRPr lang="en-GB" u="sng">
              <a:solidFill>
                <a:schemeClr val="hlink"/>
              </a:solidFill>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Xing: To understand from sig-architecture’s point of view, let us go back in time, to the early days of Kubernetes</a:t>
            </a:r>
            <a:endParaRPr lang="en-GB"/>
          </a:p>
          <a:p>
            <a:pPr marL="0" lvl="0" indent="0" algn="l" rtl="0">
              <a:lnSpc>
                <a:spcPct val="100000"/>
              </a:lnSpc>
              <a:spcBef>
                <a:spcPts val="0"/>
              </a:spcBef>
              <a:spcAft>
                <a:spcPts val="0"/>
              </a:spcAft>
              <a:buSzPts val="1100"/>
              <a:buNone/>
            </a:pPr>
            <a:r>
              <a:rPr lang="en-GB"/>
              <a:t>In 2014, the 1st PR was submitted in the Kubernetes repo.  K8S was born.</a:t>
            </a:r>
            <a:endParaRPr lang="en-GB"/>
          </a:p>
          <a:p>
            <a:pPr marL="0" lvl="0" indent="0" algn="l" rtl="0">
              <a:lnSpc>
                <a:spcPct val="100000"/>
              </a:lnSpc>
              <a:spcBef>
                <a:spcPts val="0"/>
              </a:spcBef>
              <a:spcAft>
                <a:spcPts val="0"/>
              </a:spcAft>
              <a:buSzPts val="1100"/>
              <a:buNone/>
            </a:pPr>
            <a:r>
              <a:rPr lang="en-GB"/>
              <a:t>In 2015 we had the 1.0 release</a:t>
            </a:r>
            <a:endParaRPr lang="en-GB"/>
          </a:p>
          <a:p>
            <a:pPr marL="0" lvl="0" indent="0" algn="l" rtl="0">
              <a:lnSpc>
                <a:spcPct val="100000"/>
              </a:lnSpc>
              <a:spcBef>
                <a:spcPts val="0"/>
              </a:spcBef>
              <a:spcAft>
                <a:spcPts val="0"/>
              </a:spcAft>
              <a:buSzPts val="1100"/>
              <a:buNone/>
            </a:pPr>
            <a:r>
              <a:rPr lang="en-GB"/>
              <a:t>---------------------------------</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rPr>
              <a:t>Five years ago, Kubernetes was released into the world. Just like this baby boat, it was small, limited in functionality, and had only a few people involved in its creation</a:t>
            </a:r>
            <a:endParaRPr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SzPts val="1100"/>
              <a:buNone/>
            </a:pPr>
            <a:endParaRPr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Clr>
                <a:schemeClr val="dk1"/>
              </a:buClr>
              <a:buSzPts val="1100"/>
              <a:buFont typeface="Arial" panose="020B0604020202020204"/>
              <a:buNone/>
            </a:pPr>
            <a:endParaRPr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4"/>
        <p:cNvGrpSpPr/>
        <p:nvPr/>
      </p:nvGrpSpPr>
      <p:grpSpPr>
        <a:xfrm>
          <a:off x="0" y="0"/>
          <a:ext cx="0" cy="0"/>
          <a:chOff x="0" y="0"/>
          <a:chExt cx="0" cy="0"/>
        </a:xfrm>
      </p:grpSpPr>
      <p:sp>
        <p:nvSpPr>
          <p:cNvPr id="225" name="Google Shape;22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Xing</a:t>
            </a:r>
            <a:r>
              <a:rPr lang="en-GB" sz="1000"/>
              <a:t>: </a:t>
            </a:r>
            <a:r>
              <a:rPr lang="en-GB" sz="1100"/>
              <a:t>Earlier this month, K8S just turned 5 years old!</a:t>
            </a:r>
            <a:endParaRPr lang="en-GB" sz="1100"/>
          </a:p>
          <a:p>
            <a:pPr marL="0" lvl="0" indent="0" algn="l" rtl="0">
              <a:lnSpc>
                <a:spcPct val="100000"/>
              </a:lnSpc>
              <a:spcBef>
                <a:spcPts val="0"/>
              </a:spcBef>
              <a:spcAft>
                <a:spcPts val="0"/>
              </a:spcAft>
              <a:buSzPts val="1100"/>
              <a:buNone/>
            </a:pPr>
            <a:r>
              <a:rPr lang="en-GB" sz="1100"/>
              <a:t>Happy birthday, Kubernetes!</a:t>
            </a:r>
            <a:endParaRPr lang="en-GB" sz="1100"/>
          </a:p>
          <a:p>
            <a:pPr marL="0" lvl="0" indent="0" algn="l" rtl="0">
              <a:lnSpc>
                <a:spcPct val="100000"/>
              </a:lnSpc>
              <a:spcBef>
                <a:spcPts val="0"/>
              </a:spcBef>
              <a:spcAft>
                <a:spcPts val="0"/>
              </a:spcAft>
              <a:buClr>
                <a:schemeClr val="dk1"/>
              </a:buClr>
              <a:buSzPts val="1100"/>
              <a:buFont typeface="Arial" panose="020B0604020202020204"/>
              <a:buNone/>
            </a:pPr>
            <a:r>
              <a:rPr lang="en-GB" sz="11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rPr>
              <a:t>----------------------------------------</a:t>
            </a:r>
            <a:endParaRPr lang="en-GB" sz="11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Clr>
                <a:schemeClr val="dk1"/>
              </a:buClr>
              <a:buSzPts val="1100"/>
              <a:buFont typeface="Arial" panose="020B0604020202020204"/>
              <a:buNone/>
            </a:pPr>
            <a:endParaRPr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Clr>
                <a:schemeClr val="dk1"/>
              </a:buClr>
              <a:buSzPts val="1100"/>
              <a:buFont typeface="Arial" panose="020B0604020202020204"/>
              <a:buNone/>
            </a:pPr>
            <a:endParaRPr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Clr>
                <a:schemeClr val="dk1"/>
              </a:buClr>
              <a:buSzPts val="1100"/>
              <a:buFont typeface="Arial" panose="020B0604020202020204"/>
              <a:buNone/>
            </a:pPr>
            <a:endParaRPr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Clr>
                <a:schemeClr val="dk1"/>
              </a:buClr>
              <a:buSzPts val="1100"/>
              <a:buFont typeface="Arial" panose="020B0604020202020204"/>
              <a:buNone/>
            </a:pPr>
            <a:endParaRPr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Clr>
                <a:schemeClr val="dk1"/>
              </a:buClr>
              <a:buSzPts val="1100"/>
              <a:buFont typeface="Arial" panose="020B0604020202020204"/>
              <a:buNone/>
            </a:pPr>
            <a:r>
              <a:rPr lang="en-GB"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rPr>
              <a:t>Now we are celebrating its 5 year old birthday.  Kubernetes has grown to a much bigger ship which carries a lot more APIs controllers, and functionalities. </a:t>
            </a:r>
            <a:endParaRPr sz="1300">
              <a:solidFill>
                <a:srgbClr val="585858"/>
              </a:solidFill>
              <a:highlight>
                <a:schemeClr val="lt1"/>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SzPts val="1100"/>
              <a:buNone/>
            </a:pPr>
            <a:r>
              <a:rPr lang="en-GB"/>
              <a:t>Happy birthday, Kubernetes!</a:t>
            </a:r>
            <a:endParaRPr lang="en-GB"/>
          </a:p>
          <a:p>
            <a:pPr marL="0" lvl="0" indent="0" algn="l" rtl="0">
              <a:lnSpc>
                <a:spcPct val="100000"/>
              </a:lnSpc>
              <a:spcBef>
                <a:spcPts val="0"/>
              </a:spcBef>
              <a:spcAft>
                <a:spcPts val="0"/>
              </a:spcAft>
              <a:buSzPts val="1100"/>
              <a:buNone/>
            </a:pPr>
            <a:r>
              <a:rPr lang="en-GB"/>
              <a:t>Baby days very limited apis</a:t>
            </a:r>
            <a:endParaRPr lang="en-GB"/>
          </a:p>
          <a:p>
            <a:pPr marL="0" lvl="0" indent="0" algn="l" rtl="0">
              <a:lnSpc>
                <a:spcPct val="100000"/>
              </a:lnSpc>
              <a:spcBef>
                <a:spcPts val="0"/>
              </a:spcBef>
              <a:spcAft>
                <a:spcPts val="0"/>
              </a:spcAft>
              <a:buSzPts val="1100"/>
              <a:buNone/>
            </a:pPr>
            <a:r>
              <a:rPr lang="en-GB"/>
              <a:t>Today: many apis and features</a:t>
            </a:r>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9"/>
        <p:cNvGrpSpPr/>
        <p:nvPr/>
      </p:nvGrpSpPr>
      <p:grpSpPr>
        <a:xfrm>
          <a:off x="0" y="0"/>
          <a:ext cx="0" cy="0"/>
          <a:chOff x="0" y="0"/>
          <a:chExt cx="0" cy="0"/>
        </a:xfrm>
      </p:grpSpPr>
      <p:sp>
        <p:nvSpPr>
          <p:cNvPr id="270" name="Google Shape;2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Xing: Kubernetes grows fast</a:t>
            </a:r>
            <a:endParaRPr lang="en-GB"/>
          </a:p>
          <a:p>
            <a:pPr marL="0" lvl="0" indent="0" algn="l" rtl="0">
              <a:lnSpc>
                <a:spcPct val="100000"/>
              </a:lnSpc>
              <a:spcBef>
                <a:spcPts val="0"/>
              </a:spcBef>
              <a:spcAft>
                <a:spcPts val="0"/>
              </a:spcAft>
              <a:buSzPts val="1100"/>
              <a:buNone/>
            </a:pPr>
            <a:r>
              <a:rPr lang="en-GB"/>
              <a:t>In the beginning it was just a baby boat with very small number of APIs and controllers to support limited features.</a:t>
            </a:r>
            <a:endParaRPr lang="en-GB"/>
          </a:p>
          <a:p>
            <a:pPr marL="0" lvl="0" indent="0" algn="l" rtl="0">
              <a:lnSpc>
                <a:spcPct val="100000"/>
              </a:lnSpc>
              <a:spcBef>
                <a:spcPts val="0"/>
              </a:spcBef>
              <a:spcAft>
                <a:spcPts val="0"/>
              </a:spcAft>
              <a:buSzPts val="1100"/>
              <a:buNone/>
            </a:pPr>
            <a:r>
              <a:rPr lang="en-GB"/>
              <a:t>Now at 5 years old, it has become a much bigger boat with a lot more APIs, controllers, and functionalities</a:t>
            </a:r>
            <a:endParaRPr lang="en-GB"/>
          </a:p>
          <a:p>
            <a:pPr marL="0" lvl="0" indent="0" algn="l" rtl="0">
              <a:lnSpc>
                <a:spcPct val="100000"/>
              </a:lnSpc>
              <a:spcBef>
                <a:spcPts val="0"/>
              </a:spcBef>
              <a:spcAft>
                <a:spcPts val="0"/>
              </a:spcAft>
              <a:buSzPts val="1100"/>
              <a:buNone/>
            </a:pPr>
            <a:r>
              <a:rPr lang="en-GB"/>
              <a:t>Do you know how fast k8s has been growing?</a:t>
            </a:r>
            <a:endParaRPr lang="en-GB"/>
          </a:p>
          <a:p>
            <a:pPr marL="0" lvl="0" indent="0" algn="l" rtl="0">
              <a:lnSpc>
                <a:spcPct val="100000"/>
              </a:lnSpc>
              <a:spcBef>
                <a:spcPts val="0"/>
              </a:spcBef>
              <a:spcAft>
                <a:spcPts val="0"/>
              </a:spcAft>
              <a:buSzPts val="1100"/>
              <a:buNone/>
            </a:pPr>
            <a:r>
              <a:rPr lang="en-GB"/>
              <a:t>-------------------------------------------------------------</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Baby days very limited apis, controllers</a:t>
            </a:r>
            <a:endParaRPr lang="en-GB"/>
          </a:p>
          <a:p>
            <a:pPr marL="0" lvl="0" indent="0" algn="l" rtl="0">
              <a:lnSpc>
                <a:spcPct val="100000"/>
              </a:lnSpc>
              <a:spcBef>
                <a:spcPts val="0"/>
              </a:spcBef>
              <a:spcAft>
                <a:spcPts val="0"/>
              </a:spcAft>
              <a:buSzPts val="1100"/>
              <a:buNone/>
            </a:pPr>
            <a:r>
              <a:rPr lang="en-GB"/>
              <a:t>Today: many apis and controllers</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a:t>From baby boat to a bigger ship with more apis/controllers</a:t>
            </a:r>
            <a:endParaRPr lang="en-GB"/>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sz="1300">
                <a:solidFill>
                  <a:srgbClr val="585858"/>
                </a:solidFill>
                <a:highlight>
                  <a:srgbClr val="FFFFFF"/>
                </a:highlight>
                <a:latin typeface="Helvetica Neue" panose="020B0604020202020204"/>
                <a:ea typeface="Helvetica Neue" panose="020B0604020202020204"/>
                <a:cs typeface="Helvetica Neue" panose="020B0604020202020204"/>
                <a:sym typeface="Helvetica Neue" panose="020B0604020202020204"/>
              </a:rPr>
              <a:t>Five years ago, Kubernetes was released into the world. Like all newborns, it was small, limited in functionality, and had only a few people involved in its creation,” the Kubernetes project team wrote. “Unlike most newborns, it also involved a great deal of code written in Bash. Today, at the five year mark, Kubernetes is full grown, and while a human would be just entering kindergarten, Kubernetes is at the core of production workloads from startups to global financial institutions.”</a:t>
            </a:r>
            <a:endParaRPr lang="en-GB" sz="1300">
              <a:solidFill>
                <a:srgbClr val="585858"/>
              </a:solidFill>
              <a:highlight>
                <a:srgbClr val="FFFFFF"/>
              </a:highlight>
              <a:latin typeface="Helvetica Neue" panose="020B0604020202020204"/>
              <a:ea typeface="Helvetica Neue" panose="020B0604020202020204"/>
              <a:cs typeface="Helvetica Neue" panose="020B0604020202020204"/>
              <a:sym typeface="Helvetica Neue" panose="020B0604020202020204"/>
            </a:endParaRPr>
          </a:p>
          <a:p>
            <a:pPr marL="0" lvl="0" indent="0" algn="l" rtl="0">
              <a:lnSpc>
                <a:spcPct val="100000"/>
              </a:lnSpc>
              <a:spcBef>
                <a:spcPts val="0"/>
              </a:spcBef>
              <a:spcAft>
                <a:spcPts val="0"/>
              </a:spcAft>
              <a:buSzPts val="1100"/>
              <a:buNone/>
            </a:pPr>
          </a:p>
          <a:p>
            <a:pPr marL="0" lvl="0" indent="0" algn="l" rtl="0">
              <a:lnSpc>
                <a:spcPct val="100000"/>
              </a:lnSpc>
              <a:spcBef>
                <a:spcPts val="0"/>
              </a:spcBef>
              <a:spcAft>
                <a:spcPts val="0"/>
              </a:spcAft>
              <a:buSzPts val="1100"/>
              <a:buNone/>
            </a:pPr>
            <a:r>
              <a:rPr lang="en-GB" u="sng">
                <a:solidFill>
                  <a:schemeClr val="hlink"/>
                </a:solidFill>
                <a:hlinkClick r:id="rId3"/>
              </a:rPr>
              <a:t>https://www.itopstimes.com/contain/kubernetes-celebrates-its-fifth-birthday-reflecting-on-its-massive-growth/</a:t>
            </a:r>
            <a:endParaRPr lang="en-GB" u="sng">
              <a:solidFill>
                <a:schemeClr val="hlink"/>
              </a:solidFill>
              <a:hlinkClick r:id="rId3"/>
            </a:endParaR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pic>
        <p:nvPicPr>
          <p:cNvPr id="13" name="Google Shape;13;p2"/>
          <p:cNvPicPr preferRelativeResize="0"/>
          <p:nvPr/>
        </p:nvPicPr>
        <p:blipFill rotWithShape="1">
          <a:blip r:embed="rId2"/>
          <a:srcRect/>
          <a:stretch>
            <a:fillRect/>
          </a:stretch>
        </p:blipFill>
        <p:spPr>
          <a:xfrm>
            <a:off x="6805819" y="102394"/>
            <a:ext cx="2020131" cy="1303204"/>
          </a:xfrm>
          <a:prstGeom prst="rect">
            <a:avLst/>
          </a:prstGeom>
          <a:noFill/>
          <a:ln>
            <a:noFill/>
          </a:ln>
        </p:spPr>
      </p:pic>
      <p:pic>
        <p:nvPicPr>
          <p:cNvPr id="14" name="Google Shape;14;p2"/>
          <p:cNvPicPr preferRelativeResize="0"/>
          <p:nvPr/>
        </p:nvPicPr>
        <p:blipFill rotWithShape="1">
          <a:blip r:embed="rId3"/>
          <a:srcRect/>
          <a:stretch>
            <a:fillRect/>
          </a:stretch>
        </p:blipFill>
        <p:spPr>
          <a:xfrm>
            <a:off x="0" y="-14908"/>
            <a:ext cx="9144004" cy="5143501"/>
          </a:xfrm>
          <a:prstGeom prst="rect">
            <a:avLst/>
          </a:prstGeom>
          <a:noFill/>
          <a:ln>
            <a:noFill/>
          </a:ln>
        </p:spPr>
      </p:pic>
      <p:pic>
        <p:nvPicPr>
          <p:cNvPr id="15" name="Google Shape;15;p2"/>
          <p:cNvPicPr preferRelativeResize="0"/>
          <p:nvPr/>
        </p:nvPicPr>
        <p:blipFill rotWithShape="1">
          <a:blip r:embed="rId4"/>
          <a:srcRect/>
          <a:stretch>
            <a:fillRect/>
          </a:stretch>
        </p:blipFill>
        <p:spPr>
          <a:xfrm>
            <a:off x="7196856" y="124756"/>
            <a:ext cx="1840321" cy="118720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Calibri" panose="020F0502020204030204"/>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 name="Google Shape;63;p11"/>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400"/>
              </a:spcBef>
              <a:spcAft>
                <a:spcPts val="0"/>
              </a:spcAft>
              <a:buClr>
                <a:schemeClr val="dk1"/>
              </a:buClr>
              <a:buSzPts val="21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4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400"/>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11"/>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65" name="Google Shape;65;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12"/>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71" name="Google Shape;71;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3"/>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77" name="Google Shape;77;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4"/>
        <p:cNvGrpSpPr/>
        <p:nvPr/>
      </p:nvGrpSpPr>
      <p:grpSpPr>
        <a:xfrm>
          <a:off x="0" y="0"/>
          <a:ext cx="0" cy="0"/>
          <a:chOff x="0" y="0"/>
          <a:chExt cx="0" cy="0"/>
        </a:xfrm>
      </p:grpSpPr>
      <p:sp>
        <p:nvSpPr>
          <p:cNvPr id="85" name="Google Shape;85;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6" name="Google Shape;86;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 name="Google Shape;8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0" name="Google Shape;9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 name="Google Shape;93;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7" name="Google Shape;97;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98" name="Google Shape;98;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99" name="Google Shape;9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2" name="Google Shape;10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5" name="Google Shape;105;p2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106" name="Google Shape;10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9" name="Google Shape;10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6"/>
        <p:cNvGrpSpPr/>
        <p:nvPr/>
      </p:nvGrpSpPr>
      <p:grpSpPr>
        <a:xfrm>
          <a:off x="0" y="0"/>
          <a:ext cx="0" cy="0"/>
          <a:chOff x="0" y="0"/>
          <a:chExt cx="0" cy="0"/>
        </a:xfrm>
      </p:grpSpPr>
      <p:sp>
        <p:nvSpPr>
          <p:cNvPr id="17" name="Google Shape;17;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2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112;p2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13" name="Google Shape;113;p2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4" name="Google Shape;114;p2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15" name="Google Shape;11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
        <p:cNvGrpSpPr/>
        <p:nvPr/>
      </p:nvGrpSpPr>
      <p:grpSpPr>
        <a:xfrm>
          <a:off x="0" y="0"/>
          <a:ext cx="0" cy="0"/>
          <a:chOff x="0" y="0"/>
          <a:chExt cx="0" cy="0"/>
        </a:xfrm>
      </p:grpSpPr>
      <p:sp>
        <p:nvSpPr>
          <p:cNvPr id="117" name="Google Shape;117;p2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lvl="0" indent="-228600" algn="l">
              <a:lnSpc>
                <a:spcPct val="100000"/>
              </a:lnSpc>
              <a:spcBef>
                <a:spcPts val="0"/>
              </a:spcBef>
              <a:spcAft>
                <a:spcPts val="0"/>
              </a:spcAft>
              <a:buSzPts val="1800"/>
              <a:buNone/>
              <a:defRPr/>
            </a:lvl1pPr>
          </a:lstStyle>
          <a:p/>
        </p:txBody>
      </p:sp>
      <p:sp>
        <p:nvSpPr>
          <p:cNvPr id="118" name="Google Shape;11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
        <p:cNvGrpSpPr/>
        <p:nvPr/>
      </p:nvGrpSpPr>
      <p:grpSpPr>
        <a:xfrm>
          <a:off x="0" y="0"/>
          <a:ext cx="0" cy="0"/>
          <a:chOff x="0" y="0"/>
          <a:chExt cx="0" cy="0"/>
        </a:xfrm>
      </p:grpSpPr>
      <p:sp>
        <p:nvSpPr>
          <p:cNvPr id="120" name="Google Shape;120;p2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1" name="Google Shape;121;p2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122" name="Google Shape;12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23"/>
        <p:cNvGrpSpPr/>
        <p:nvPr/>
      </p:nvGrpSpPr>
      <p:grpSpPr>
        <a:xfrm>
          <a:off x="0" y="0"/>
          <a:ext cx="0" cy="0"/>
          <a:chOff x="0" y="0"/>
          <a:chExt cx="0" cy="0"/>
        </a:xfrm>
      </p:grpSpPr>
      <p:sp>
        <p:nvSpPr>
          <p:cNvPr id="124" name="Google Shape;12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27" name="Google Shape;127;p2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sz="1100"/>
            </a:lvl1pPr>
            <a:lvl2pPr marL="914400" lvl="1" indent="-317500" algn="l">
              <a:lnSpc>
                <a:spcPct val="90000"/>
              </a:lnSpc>
              <a:spcBef>
                <a:spcPts val="1600"/>
              </a:spcBef>
              <a:spcAft>
                <a:spcPts val="0"/>
              </a:spcAft>
              <a:buClr>
                <a:schemeClr val="dk1"/>
              </a:buClr>
              <a:buSzPts val="1400"/>
              <a:buChar char="○"/>
              <a:defRPr sz="1100"/>
            </a:lvl2pPr>
            <a:lvl3pPr marL="1371600" lvl="2" indent="-317500" algn="l">
              <a:lnSpc>
                <a:spcPct val="90000"/>
              </a:lnSpc>
              <a:spcBef>
                <a:spcPts val="1600"/>
              </a:spcBef>
              <a:spcAft>
                <a:spcPts val="0"/>
              </a:spcAft>
              <a:buClr>
                <a:schemeClr val="dk1"/>
              </a:buClr>
              <a:buSzPts val="1400"/>
              <a:buChar char="■"/>
              <a:defRPr sz="1100"/>
            </a:lvl3pPr>
            <a:lvl4pPr marL="1828800" lvl="3" indent="-317500" algn="l">
              <a:lnSpc>
                <a:spcPct val="90000"/>
              </a:lnSpc>
              <a:spcBef>
                <a:spcPts val="1600"/>
              </a:spcBef>
              <a:spcAft>
                <a:spcPts val="0"/>
              </a:spcAft>
              <a:buClr>
                <a:schemeClr val="dk1"/>
              </a:buClr>
              <a:buSzPts val="1400"/>
              <a:buChar char="●"/>
              <a:defRPr sz="1100"/>
            </a:lvl4pPr>
            <a:lvl5pPr marL="2286000" lvl="4" indent="-317500" algn="l">
              <a:lnSpc>
                <a:spcPct val="90000"/>
              </a:lnSpc>
              <a:spcBef>
                <a:spcPts val="1600"/>
              </a:spcBef>
              <a:spcAft>
                <a:spcPts val="0"/>
              </a:spcAft>
              <a:buClr>
                <a:schemeClr val="dk1"/>
              </a:buClr>
              <a:buSzPts val="1400"/>
              <a:buChar char="○"/>
              <a:defRPr sz="1100"/>
            </a:lvl5pPr>
            <a:lvl6pPr marL="2743200" lvl="5" indent="-317500" algn="l">
              <a:lnSpc>
                <a:spcPct val="90000"/>
              </a:lnSpc>
              <a:spcBef>
                <a:spcPts val="1600"/>
              </a:spcBef>
              <a:spcAft>
                <a:spcPts val="0"/>
              </a:spcAft>
              <a:buClr>
                <a:schemeClr val="dk1"/>
              </a:buClr>
              <a:buSzPts val="1400"/>
              <a:buChar char="■"/>
              <a:defRPr sz="1100"/>
            </a:lvl6pPr>
            <a:lvl7pPr marL="3200400" lvl="6" indent="-317500" algn="l">
              <a:lnSpc>
                <a:spcPct val="90000"/>
              </a:lnSpc>
              <a:spcBef>
                <a:spcPts val="1600"/>
              </a:spcBef>
              <a:spcAft>
                <a:spcPts val="0"/>
              </a:spcAft>
              <a:buClr>
                <a:schemeClr val="dk1"/>
              </a:buClr>
              <a:buSzPts val="1400"/>
              <a:buChar char="●"/>
              <a:defRPr sz="1100"/>
            </a:lvl7pPr>
            <a:lvl8pPr marL="3657600" lvl="7" indent="-317500" algn="l">
              <a:lnSpc>
                <a:spcPct val="90000"/>
              </a:lnSpc>
              <a:spcBef>
                <a:spcPts val="1600"/>
              </a:spcBef>
              <a:spcAft>
                <a:spcPts val="0"/>
              </a:spcAft>
              <a:buClr>
                <a:schemeClr val="dk1"/>
              </a:buClr>
              <a:buSzPts val="1400"/>
              <a:buChar char="○"/>
              <a:defRPr sz="1100"/>
            </a:lvl8pPr>
            <a:lvl9pPr marL="4114800" lvl="8" indent="-317500" algn="l">
              <a:lnSpc>
                <a:spcPct val="90000"/>
              </a:lnSpc>
              <a:spcBef>
                <a:spcPts val="1600"/>
              </a:spcBef>
              <a:spcAft>
                <a:spcPts val="1600"/>
              </a:spcAft>
              <a:buClr>
                <a:schemeClr val="dk1"/>
              </a:buClr>
              <a:buSzPts val="1400"/>
              <a:buChar char="■"/>
              <a:defRPr sz="1100"/>
            </a:lvl9pPr>
          </a:lstStyle>
          <a:p/>
        </p:txBody>
      </p:sp>
      <p:sp>
        <p:nvSpPr>
          <p:cNvPr id="128" name="Google Shape;128;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lstStyle>
            <a:lvl1pPr marR="0" lvl="0"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 name="Google Shape;129;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lstStyle>
            <a:lvl1pPr marR="0" lvl="0" algn="ctr"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 name="Google Shape;130;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1100"/>
              <a:buFont typeface="Arial" panose="020B0604020202020204"/>
              <a:buNone/>
              <a:defRPr sz="11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100"/>
              <a:buFont typeface="Arial" panose="020B0604020202020204"/>
              <a:buNone/>
              <a:defRPr sz="11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100"/>
              <a:buFont typeface="Arial" panose="020B0604020202020204"/>
              <a:buNone/>
              <a:defRPr sz="11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100"/>
              <a:buFont typeface="Arial" panose="020B0604020202020204"/>
              <a:buNone/>
              <a:defRPr sz="11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100"/>
              <a:buFont typeface="Arial" panose="020B0604020202020204"/>
              <a:buNone/>
              <a:defRPr sz="11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100"/>
              <a:buFont typeface="Arial" panose="020B0604020202020204"/>
              <a:buNone/>
              <a:defRPr sz="11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100"/>
              <a:buFont typeface="Arial" panose="020B0604020202020204"/>
              <a:buNone/>
              <a:defRPr sz="11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100"/>
              <a:buFont typeface="Arial" panose="020B0604020202020204"/>
              <a:buNone/>
              <a:defRPr sz="11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100"/>
              <a:buFont typeface="Arial" panose="020B0604020202020204"/>
              <a:buNone/>
              <a:defRPr sz="11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 name="Google Shape;24;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srcRect/>
          <a:stretch>
            <a:fillRect/>
          </a:stretch>
        </p:blipFill>
        <p:spPr>
          <a:xfrm>
            <a:off x="0" y="0"/>
            <a:ext cx="9144002" cy="5143501"/>
          </a:xfrm>
          <a:prstGeom prst="rect">
            <a:avLst/>
          </a:prstGeom>
          <a:noFill/>
          <a:ln>
            <a:noFill/>
          </a:ln>
        </p:spPr>
      </p:pic>
      <p:pic>
        <p:nvPicPr>
          <p:cNvPr id="27" name="Google Shape;27;p5"/>
          <p:cNvPicPr preferRelativeResize="0"/>
          <p:nvPr/>
        </p:nvPicPr>
        <p:blipFill rotWithShape="1">
          <a:blip r:embed="rId3"/>
          <a:srcRect/>
          <a:stretch>
            <a:fillRect/>
          </a:stretch>
        </p:blipFill>
        <p:spPr>
          <a:xfrm>
            <a:off x="2564163" y="551572"/>
            <a:ext cx="3774799" cy="243516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8"/>
        <p:cNvGrpSpPr/>
        <p:nvPr/>
      </p:nvGrpSpPr>
      <p:grpSpPr>
        <a:xfrm>
          <a:off x="0" y="0"/>
          <a:ext cx="0" cy="0"/>
          <a:chOff x="0" y="0"/>
          <a:chExt cx="0" cy="0"/>
        </a:xfrm>
      </p:grpSpPr>
      <p:sp>
        <p:nvSpPr>
          <p:cNvPr id="29" name="Google Shape;29;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pic>
        <p:nvPicPr>
          <p:cNvPr id="30" name="Google Shape;30;p6"/>
          <p:cNvPicPr preferRelativeResize="0"/>
          <p:nvPr/>
        </p:nvPicPr>
        <p:blipFill rotWithShape="1">
          <a:blip r:embed="rId2"/>
          <a:srcRect/>
          <a:stretch>
            <a:fillRect/>
          </a:stretch>
        </p:blipFill>
        <p:spPr>
          <a:xfrm>
            <a:off x="0" y="0"/>
            <a:ext cx="9144004" cy="5143501"/>
          </a:xfrm>
          <a:prstGeom prst="rect">
            <a:avLst/>
          </a:prstGeom>
          <a:noFill/>
          <a:ln>
            <a:noFill/>
          </a:ln>
        </p:spPr>
      </p:pic>
      <p:pic>
        <p:nvPicPr>
          <p:cNvPr id="31" name="Google Shape;31;p6"/>
          <p:cNvPicPr preferRelativeResize="0"/>
          <p:nvPr/>
        </p:nvPicPr>
        <p:blipFill rotWithShape="1">
          <a:blip r:embed="rId3"/>
          <a:srcRect/>
          <a:stretch>
            <a:fillRect/>
          </a:stretch>
        </p:blipFill>
        <p:spPr>
          <a:xfrm>
            <a:off x="7645372" y="102394"/>
            <a:ext cx="1294898" cy="8353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32"/>
        <p:cNvGrpSpPr/>
        <p:nvPr/>
      </p:nvGrpSpPr>
      <p:grpSpPr>
        <a:xfrm>
          <a:off x="0" y="0"/>
          <a:ext cx="0" cy="0"/>
          <a:chOff x="0" y="0"/>
          <a:chExt cx="0" cy="0"/>
        </a:xfrm>
      </p:grpSpPr>
      <p:sp>
        <p:nvSpPr>
          <p:cNvPr id="33" name="Google Shape;33;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pic>
        <p:nvPicPr>
          <p:cNvPr id="34" name="Google Shape;34;p7"/>
          <p:cNvPicPr preferRelativeResize="0"/>
          <p:nvPr/>
        </p:nvPicPr>
        <p:blipFill rotWithShape="1">
          <a:blip r:embed="rId2"/>
          <a:srcRect/>
          <a:stretch>
            <a:fillRect/>
          </a:stretch>
        </p:blipFill>
        <p:spPr>
          <a:xfrm>
            <a:off x="0" y="-20256"/>
            <a:ext cx="9144004" cy="5143501"/>
          </a:xfrm>
          <a:prstGeom prst="rect">
            <a:avLst/>
          </a:prstGeom>
          <a:noFill/>
          <a:ln>
            <a:noFill/>
          </a:ln>
        </p:spPr>
      </p:pic>
      <p:pic>
        <p:nvPicPr>
          <p:cNvPr id="35" name="Google Shape;35;p7"/>
          <p:cNvPicPr preferRelativeResize="0"/>
          <p:nvPr/>
        </p:nvPicPr>
        <p:blipFill rotWithShape="1">
          <a:blip r:embed="rId3"/>
          <a:srcRect/>
          <a:stretch>
            <a:fillRect/>
          </a:stretch>
        </p:blipFill>
        <p:spPr>
          <a:xfrm>
            <a:off x="7645372" y="102394"/>
            <a:ext cx="1294898" cy="835352"/>
          </a:xfrm>
          <a:prstGeom prst="rect">
            <a:avLst/>
          </a:prstGeom>
          <a:noFill/>
          <a:ln>
            <a:noFill/>
          </a:ln>
        </p:spPr>
      </p:pic>
      <p:sp>
        <p:nvSpPr>
          <p:cNvPr id="36" name="Google Shape;36;p7"/>
          <p:cNvSpPr txBox="1">
            <a:spLocks noGrp="1"/>
          </p:cNvSpPr>
          <p:nvPr>
            <p:ph type="title"/>
          </p:nvPr>
        </p:nvSpPr>
        <p:spPr>
          <a:xfrm>
            <a:off x="628650" y="-30956"/>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lt1"/>
              </a:buClr>
              <a:buSzPts val="4100"/>
              <a:buFont typeface="Arial" panose="020B0604020202020204"/>
              <a:buNone/>
              <a:defRPr sz="4100" b="1">
                <a:solidFill>
                  <a:schemeClr val="lt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7"/>
          <p:cNvSpPr txBox="1">
            <a:spLocks noGrp="1"/>
          </p:cNvSpPr>
          <p:nvPr>
            <p:ph type="body" idx="1"/>
          </p:nvPr>
        </p:nvSpPr>
        <p:spPr>
          <a:xfrm>
            <a:off x="628650" y="1029296"/>
            <a:ext cx="7886700" cy="3357000"/>
          </a:xfrm>
          <a:prstGeom prst="rect">
            <a:avLst/>
          </a:prstGeom>
          <a:noFill/>
          <a:ln>
            <a:noFill/>
          </a:ln>
        </p:spPr>
        <p:txBody>
          <a:bodyPr spcFirstLastPara="1" wrap="square" lIns="68575" tIns="34275" rIns="68575" bIns="34275" anchor="t" anchorCtr="0"/>
          <a:lstStyle>
            <a:lvl1pPr marL="457200" lvl="0" indent="-381000" algn="l">
              <a:lnSpc>
                <a:spcPct val="100000"/>
              </a:lnSpc>
              <a:spcBef>
                <a:spcPts val="800"/>
              </a:spcBef>
              <a:spcAft>
                <a:spcPts val="0"/>
              </a:spcAft>
              <a:buClr>
                <a:schemeClr val="dk1"/>
              </a:buClr>
              <a:buSzPts val="2400"/>
              <a:buChar char="•"/>
              <a:defRPr sz="2400">
                <a:latin typeface="Arial" panose="020B0604020202020204"/>
                <a:ea typeface="Arial" panose="020B0604020202020204"/>
                <a:cs typeface="Arial" panose="020B0604020202020204"/>
                <a:sym typeface="Arial" panose="020B0604020202020204"/>
              </a:defRPr>
            </a:lvl1pPr>
            <a:lvl2pPr marL="914400" lvl="1" indent="-361950" algn="l">
              <a:lnSpc>
                <a:spcPct val="100000"/>
              </a:lnSpc>
              <a:spcBef>
                <a:spcPts val="400"/>
              </a:spcBef>
              <a:spcAft>
                <a:spcPts val="0"/>
              </a:spcAft>
              <a:buClr>
                <a:schemeClr val="dk1"/>
              </a:buClr>
              <a:buSzPts val="2100"/>
              <a:buChar char="•"/>
              <a:defRPr sz="2100">
                <a:latin typeface="Arial" panose="020B0604020202020204"/>
                <a:ea typeface="Arial" panose="020B0604020202020204"/>
                <a:cs typeface="Arial" panose="020B0604020202020204"/>
                <a:sym typeface="Arial" panose="020B0604020202020204"/>
              </a:defRPr>
            </a:lvl2pPr>
            <a:lvl3pPr marL="1371600" lvl="2" indent="-342900" algn="l">
              <a:lnSpc>
                <a:spcPct val="100000"/>
              </a:lnSpc>
              <a:spcBef>
                <a:spcPts val="400"/>
              </a:spcBef>
              <a:spcAft>
                <a:spcPts val="0"/>
              </a:spcAft>
              <a:buClr>
                <a:schemeClr val="dk1"/>
              </a:buClr>
              <a:buSzPts val="1800"/>
              <a:buChar char="•"/>
              <a:defRPr sz="1800">
                <a:latin typeface="Arial" panose="020B0604020202020204"/>
                <a:ea typeface="Arial" panose="020B0604020202020204"/>
                <a:cs typeface="Arial" panose="020B0604020202020204"/>
                <a:sym typeface="Arial" panose="020B0604020202020204"/>
              </a:defRPr>
            </a:lvl3pPr>
            <a:lvl4pPr marL="1828800" lvl="3" indent="-323850" algn="l">
              <a:lnSpc>
                <a:spcPct val="100000"/>
              </a:lnSpc>
              <a:spcBef>
                <a:spcPts val="400"/>
              </a:spcBef>
              <a:spcAft>
                <a:spcPts val="0"/>
              </a:spcAft>
              <a:buClr>
                <a:schemeClr val="dk1"/>
              </a:buClr>
              <a:buSzPts val="1500"/>
              <a:buChar char="•"/>
              <a:defRPr sz="1500">
                <a:latin typeface="Arial" panose="020B0604020202020204"/>
                <a:ea typeface="Arial" panose="020B0604020202020204"/>
                <a:cs typeface="Arial" panose="020B0604020202020204"/>
                <a:sym typeface="Arial" panose="020B0604020202020204"/>
              </a:defRPr>
            </a:lvl4pPr>
            <a:lvl5pPr marL="2286000" lvl="4" indent="-323850" algn="l">
              <a:lnSpc>
                <a:spcPct val="100000"/>
              </a:lnSpc>
              <a:spcBef>
                <a:spcPts val="400"/>
              </a:spcBef>
              <a:spcAft>
                <a:spcPts val="0"/>
              </a:spcAft>
              <a:buClr>
                <a:schemeClr val="dk1"/>
              </a:buClr>
              <a:buSzPts val="1500"/>
              <a:buChar char="•"/>
              <a:defRPr sz="1500">
                <a:latin typeface="Arial" panose="020B0604020202020204"/>
                <a:ea typeface="Arial" panose="020B0604020202020204"/>
                <a:cs typeface="Arial" panose="020B0604020202020204"/>
                <a:sym typeface="Arial" panose="020B0604020202020204"/>
              </a:defRPr>
            </a:lvl5pPr>
            <a:lvl6pPr marL="2743200" lvl="5" indent="-323850" algn="l">
              <a:lnSpc>
                <a:spcPct val="100000"/>
              </a:lnSpc>
              <a:spcBef>
                <a:spcPts val="400"/>
              </a:spcBef>
              <a:spcAft>
                <a:spcPts val="0"/>
              </a:spcAft>
              <a:buClr>
                <a:schemeClr val="dk1"/>
              </a:buClr>
              <a:buSzPts val="1500"/>
              <a:buChar char="•"/>
              <a:defRPr sz="1500">
                <a:latin typeface="Arial" panose="020B0604020202020204"/>
                <a:ea typeface="Arial" panose="020B0604020202020204"/>
                <a:cs typeface="Arial" panose="020B0604020202020204"/>
                <a:sym typeface="Arial" panose="020B0604020202020204"/>
              </a:defRPr>
            </a:lvl6pPr>
            <a:lvl7pPr marL="3200400" lvl="6" indent="-323850" algn="l">
              <a:lnSpc>
                <a:spcPct val="100000"/>
              </a:lnSpc>
              <a:spcBef>
                <a:spcPts val="400"/>
              </a:spcBef>
              <a:spcAft>
                <a:spcPts val="0"/>
              </a:spcAft>
              <a:buClr>
                <a:schemeClr val="dk1"/>
              </a:buClr>
              <a:buSzPts val="1500"/>
              <a:buChar char="•"/>
              <a:defRPr sz="1500">
                <a:latin typeface="Arial" panose="020B0604020202020204"/>
                <a:ea typeface="Arial" panose="020B0604020202020204"/>
                <a:cs typeface="Arial" panose="020B0604020202020204"/>
                <a:sym typeface="Arial" panose="020B0604020202020204"/>
              </a:defRPr>
            </a:lvl7pPr>
            <a:lvl8pPr marL="3657600" lvl="7" indent="-323850" algn="l">
              <a:lnSpc>
                <a:spcPct val="100000"/>
              </a:lnSpc>
              <a:spcBef>
                <a:spcPts val="400"/>
              </a:spcBef>
              <a:spcAft>
                <a:spcPts val="0"/>
              </a:spcAft>
              <a:buClr>
                <a:schemeClr val="dk1"/>
              </a:buClr>
              <a:buSzPts val="1500"/>
              <a:buChar char="•"/>
              <a:defRPr sz="1500">
                <a:latin typeface="Arial" panose="020B0604020202020204"/>
                <a:ea typeface="Arial" panose="020B0604020202020204"/>
                <a:cs typeface="Arial" panose="020B0604020202020204"/>
                <a:sym typeface="Arial" panose="020B0604020202020204"/>
              </a:defRPr>
            </a:lvl8pPr>
            <a:lvl9pPr marL="4114800" lvl="8" indent="-323850" algn="l">
              <a:lnSpc>
                <a:spcPct val="100000"/>
              </a:lnSpc>
              <a:spcBef>
                <a:spcPts val="400"/>
              </a:spcBef>
              <a:spcAft>
                <a:spcPts val="0"/>
              </a:spcAft>
              <a:buClr>
                <a:schemeClr val="dk1"/>
              </a:buClr>
              <a:buSzPts val="1500"/>
              <a:buChar char="•"/>
              <a:defRPr sz="1500">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p8"/>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41" name="Google Shape;41;p8"/>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42" name="Google Shape;42;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9"/>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48" name="Google Shape;48;p9"/>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49" name="Google Shape;49;p9"/>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p:txBody>
      </p:sp>
      <p:sp>
        <p:nvSpPr>
          <p:cNvPr id="50" name="Google Shape;50;p9"/>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p:txBody>
      </p:sp>
      <p:sp>
        <p:nvSpPr>
          <p:cNvPr id="51" name="Google Shape;51;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Calibri" panose="020F0502020204030204"/>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10"/>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p:txBody>
      </p:sp>
      <p:sp>
        <p:nvSpPr>
          <p:cNvPr id="57" name="Google Shape;57;p10"/>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p:txBody>
      </p:sp>
      <p:sp>
        <p:nvSpPr>
          <p:cNvPr id="58" name="Google Shape;58;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panose="020F0502020204030204"/>
              <a:buNone/>
              <a:defRPr sz="3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10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10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10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7500" algn="l" rtl="0">
              <a:lnSpc>
                <a:spcPct val="10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7500" algn="l" rtl="0">
              <a:lnSpc>
                <a:spcPct val="10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7500" algn="l" rtl="0">
              <a:lnSpc>
                <a:spcPct val="10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7500" algn="l" rtl="0">
              <a:lnSpc>
                <a:spcPct val="10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7500" algn="l" rtl="0">
              <a:lnSpc>
                <a:spcPct val="10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7500" algn="l" rtl="0">
              <a:lnSpc>
                <a:spcPct val="10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lnSpc>
                <a:spcPct val="100000"/>
              </a:lnSpc>
              <a:spcBef>
                <a:spcPts val="0"/>
              </a:spcBef>
              <a:spcAft>
                <a:spcPts val="0"/>
              </a:spcAft>
              <a:buClr>
                <a:srgbClr val="000000"/>
              </a:buClr>
              <a:buSzPts val="11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lnSpc>
                <a:spcPct val="100000"/>
              </a:lnSpc>
              <a:spcBef>
                <a:spcPts val="0"/>
              </a:spcBef>
              <a:spcAft>
                <a:spcPts val="0"/>
              </a:spcAft>
              <a:buClr>
                <a:srgbClr val="000000"/>
              </a:buClr>
              <a:buSzPts val="11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1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83" name="Google Shape;83;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hyperlink" Target="https://kubernetes.io/docs/concepts/storage/volume-snapshots/" TargetMode="External"/><Relationship Id="rId5" Type="http://schemas.openxmlformats.org/officeDocument/2006/relationships/hyperlink" Target="https://github.com/kubernetes-csi/external-snapshotter" TargetMode="External"/><Relationship Id="rId4" Type="http://schemas.openxmlformats.org/officeDocument/2006/relationships/hyperlink" Target="https://metacontroller.app/" TargetMode="External"/><Relationship Id="rId3" Type="http://schemas.openxmlformats.org/officeDocument/2006/relationships/hyperlink" Target="https://github.com/operator-framework/operator-sdk" TargetMode="External"/><Relationship Id="rId2" Type="http://schemas.openxmlformats.org/officeDocument/2006/relationships/hyperlink" Target="https://book.kubebuilder.io/" TargetMode="External"/><Relationship Id="rId1" Type="http://schemas.openxmlformats.org/officeDocument/2006/relationships/hyperlink" Target="https://kubernetes.io/docs/concepts/extend-kubernetes/api-extension/custom-resources/"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p:nvPr/>
        </p:nvSpPr>
        <p:spPr>
          <a:xfrm>
            <a:off x="370433" y="1707280"/>
            <a:ext cx="8461558" cy="69490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3000"/>
              <a:buFont typeface="Arial" panose="020B0604020202020204"/>
              <a:buNone/>
            </a:pPr>
            <a:r>
              <a:rPr lang="en-GB" sz="4000" b="1" i="0" u="none" strike="noStrike" cap="none" dirty="0">
                <a:solidFill>
                  <a:schemeClr val="lt1"/>
                </a:solidFill>
                <a:latin typeface="Short Stack" panose="02010500040000000007"/>
                <a:ea typeface="Short Stack" panose="02010500040000000007"/>
                <a:cs typeface="Short Stack" panose="02010500040000000007"/>
                <a:sym typeface="Short Stack" panose="02010500040000000007"/>
              </a:rPr>
              <a:t>CRDs, No Longer 2nd Class Thing!</a:t>
            </a:r>
            <a:endParaRPr sz="4000" b="0" i="0" u="none" strike="noStrike" cap="none" dirty="0">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
        <p:nvSpPr>
          <p:cNvPr id="136" name="Google Shape;136;p27"/>
          <p:cNvSpPr txBox="1"/>
          <p:nvPr/>
        </p:nvSpPr>
        <p:spPr>
          <a:xfrm>
            <a:off x="648460" y="2574198"/>
            <a:ext cx="7905504"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400"/>
              <a:buFont typeface="Arial" panose="020B0604020202020204"/>
              <a:buNone/>
            </a:pPr>
            <a:r>
              <a:rPr lang="en-GB" sz="2400" b="0" i="0" u="none" strike="noStrike" cap="none" dirty="0">
                <a:solidFill>
                  <a:schemeClr val="lt1"/>
                </a:solidFill>
                <a:latin typeface="Short Stack" panose="02010500040000000007"/>
                <a:ea typeface="Short Stack" panose="02010500040000000007"/>
                <a:cs typeface="Short Stack" panose="02010500040000000007"/>
                <a:sym typeface="Short Stack" panose="02010500040000000007"/>
              </a:rPr>
              <a:t>Jing Xu (Google) and Xing Yang (</a:t>
            </a:r>
            <a:r>
              <a:rPr lang="en-GB" sz="2400" b="0" i="0" u="none" strike="noStrike" cap="none" dirty="0" err="1">
                <a:solidFill>
                  <a:schemeClr val="lt1"/>
                </a:solidFill>
                <a:latin typeface="Short Stack" panose="02010500040000000007"/>
                <a:ea typeface="Short Stack" panose="02010500040000000007"/>
                <a:cs typeface="Short Stack" panose="02010500040000000007"/>
                <a:sym typeface="Short Stack" panose="02010500040000000007"/>
              </a:rPr>
              <a:t>OpenSDS</a:t>
            </a:r>
            <a:r>
              <a:rPr lang="en-GB" sz="2400" b="0" i="0" u="none" strike="noStrike" cap="none" dirty="0">
                <a:solidFill>
                  <a:schemeClr val="lt1"/>
                </a:solidFill>
                <a:latin typeface="Short Stack" panose="02010500040000000007"/>
                <a:ea typeface="Short Stack" panose="02010500040000000007"/>
                <a:cs typeface="Short Stack" panose="02010500040000000007"/>
                <a:sym typeface="Short Stack" panose="02010500040000000007"/>
              </a:rPr>
              <a:t>)</a:t>
            </a:r>
            <a:endParaRPr sz="2400" b="0" i="0" u="none" strike="noStrike" cap="none" dirty="0">
              <a:solidFill>
                <a:schemeClr val="lt1"/>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idx="4294967295"/>
          </p:nvPr>
        </p:nvSpPr>
        <p:spPr>
          <a:xfrm>
            <a:off x="335925"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Growth</a:t>
            </a:r>
            <a:endParaRPr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pic>
        <p:nvPicPr>
          <p:cNvPr id="337" name="Google Shape;337;p36" title="Chart"/>
          <p:cNvPicPr preferRelativeResize="0"/>
          <p:nvPr/>
        </p:nvPicPr>
        <p:blipFill rotWithShape="1">
          <a:blip r:embed="rId1"/>
          <a:srcRect/>
          <a:stretch>
            <a:fillRect/>
          </a:stretch>
        </p:blipFill>
        <p:spPr>
          <a:xfrm>
            <a:off x="1315149" y="848925"/>
            <a:ext cx="6591225" cy="4075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37" title="Chart"/>
          <p:cNvPicPr preferRelativeResize="0"/>
          <p:nvPr/>
        </p:nvPicPr>
        <p:blipFill rotWithShape="1">
          <a:blip r:embed="rId1"/>
          <a:srcRect/>
          <a:stretch>
            <a:fillRect/>
          </a:stretch>
        </p:blipFill>
        <p:spPr>
          <a:xfrm>
            <a:off x="1315150" y="848925"/>
            <a:ext cx="6591225" cy="4075574"/>
          </a:xfrm>
          <a:prstGeom prst="rect">
            <a:avLst/>
          </a:prstGeom>
          <a:noFill/>
          <a:ln>
            <a:noFill/>
          </a:ln>
        </p:spPr>
      </p:pic>
      <p:sp>
        <p:nvSpPr>
          <p:cNvPr id="343" name="Google Shape;343;p37"/>
          <p:cNvSpPr txBox="1">
            <a:spLocks noGrp="1"/>
          </p:cNvSpPr>
          <p:nvPr>
            <p:ph type="title" idx="4294967295"/>
          </p:nvPr>
        </p:nvSpPr>
        <p:spPr>
          <a:xfrm>
            <a:off x="335925"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Growth</a:t>
            </a:r>
            <a:endParaRPr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8" title="Chart"/>
          <p:cNvPicPr preferRelativeResize="0"/>
          <p:nvPr/>
        </p:nvPicPr>
        <p:blipFill rotWithShape="1">
          <a:blip r:embed="rId1"/>
          <a:srcRect/>
          <a:stretch>
            <a:fillRect/>
          </a:stretch>
        </p:blipFill>
        <p:spPr>
          <a:xfrm>
            <a:off x="1315150" y="848925"/>
            <a:ext cx="6591225" cy="4075574"/>
          </a:xfrm>
          <a:prstGeom prst="rect">
            <a:avLst/>
          </a:prstGeom>
          <a:noFill/>
          <a:ln>
            <a:noFill/>
          </a:ln>
        </p:spPr>
      </p:pic>
      <p:sp>
        <p:nvSpPr>
          <p:cNvPr id="349" name="Google Shape;349;p38"/>
          <p:cNvSpPr txBox="1">
            <a:spLocks noGrp="1"/>
          </p:cNvSpPr>
          <p:nvPr>
            <p:ph type="title" idx="4294967295"/>
          </p:nvPr>
        </p:nvSpPr>
        <p:spPr>
          <a:xfrm>
            <a:off x="335925"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Growth</a:t>
            </a:r>
            <a:endParaRPr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pic>
        <p:nvPicPr>
          <p:cNvPr id="350" name="Google Shape;350;p38"/>
          <p:cNvPicPr preferRelativeResize="0"/>
          <p:nvPr/>
        </p:nvPicPr>
        <p:blipFill rotWithShape="1">
          <a:blip r:embed="rId2"/>
          <a:srcRect/>
          <a:stretch>
            <a:fillRect/>
          </a:stretch>
        </p:blipFill>
        <p:spPr>
          <a:xfrm>
            <a:off x="6600375" y="110850"/>
            <a:ext cx="1098076" cy="1098076"/>
          </a:xfrm>
          <a:prstGeom prst="rect">
            <a:avLst/>
          </a:prstGeom>
          <a:noFill/>
          <a:ln>
            <a:noFill/>
          </a:ln>
        </p:spPr>
      </p:pic>
      <p:sp>
        <p:nvSpPr>
          <p:cNvPr id="351" name="Google Shape;351;p38"/>
          <p:cNvSpPr/>
          <p:nvPr/>
        </p:nvSpPr>
        <p:spPr>
          <a:xfrm>
            <a:off x="6847125" y="1039450"/>
            <a:ext cx="678300" cy="3421500"/>
          </a:xfrm>
          <a:prstGeom prst="rect">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endParaRPr sz="30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a:spLocks noGrp="1"/>
          </p:cNvSpPr>
          <p:nvPr>
            <p:ph type="title" idx="4294967295"/>
          </p:nvPr>
        </p:nvSpPr>
        <p:spPr>
          <a:xfrm>
            <a:off x="4000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Giant？ </a:t>
            </a:r>
            <a:endParaRPr sz="4100"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357" name="Google Shape;357;p39"/>
          <p:cNvSpPr/>
          <p:nvPr/>
        </p:nvSpPr>
        <p:spPr>
          <a:xfrm>
            <a:off x="4446387" y="2320529"/>
            <a:ext cx="573300" cy="1221600"/>
          </a:xfrm>
          <a:prstGeom prst="rtTriangl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8" name="Google Shape;358;p39"/>
          <p:cNvSpPr/>
          <p:nvPr/>
        </p:nvSpPr>
        <p:spPr>
          <a:xfrm rot="-5400000">
            <a:off x="2387544" y="1541599"/>
            <a:ext cx="2280300" cy="17301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59" name="Google Shape;359;p39"/>
          <p:cNvCxnSpPr/>
          <p:nvPr/>
        </p:nvCxnSpPr>
        <p:spPr>
          <a:xfrm flipH="1">
            <a:off x="4451925" y="818750"/>
            <a:ext cx="1500" cy="3035700"/>
          </a:xfrm>
          <a:prstGeom prst="straightConnector1">
            <a:avLst/>
          </a:prstGeom>
          <a:noFill/>
          <a:ln w="38100" cap="flat" cmpd="sng">
            <a:solidFill>
              <a:srgbClr val="BF9000"/>
            </a:solidFill>
            <a:prstDash val="solid"/>
            <a:miter lim="800000"/>
            <a:headEnd type="stealth" w="med" len="med"/>
            <a:tailEnd type="none" w="sm" len="sm"/>
          </a:ln>
        </p:spPr>
      </p:cxnSp>
      <p:sp>
        <p:nvSpPr>
          <p:cNvPr id="360" name="Google Shape;360;p39"/>
          <p:cNvSpPr/>
          <p:nvPr/>
        </p:nvSpPr>
        <p:spPr>
          <a:xfrm rot="-5400000">
            <a:off x="4144951" y="712903"/>
            <a:ext cx="139200" cy="466200"/>
          </a:xfrm>
          <a:prstGeom prst="rtTriangle">
            <a:avLst/>
          </a:prstGeom>
          <a:gradFill>
            <a:gsLst>
              <a:gs pos="0">
                <a:srgbClr val="F5D0D0"/>
              </a:gs>
              <a:gs pos="100000">
                <a:srgbClr val="D96868"/>
              </a:gs>
            </a:gsLst>
            <a:lin ang="5400012" scaled="0"/>
          </a:gra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39"/>
          <p:cNvSpPr/>
          <p:nvPr/>
        </p:nvSpPr>
        <p:spPr>
          <a:xfrm>
            <a:off x="3625576" y="3396805"/>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GB" sz="800" b="1" i="0" u="none" strike="noStrike" cap="none">
                <a:solidFill>
                  <a:schemeClr val="lt1"/>
                </a:solidFill>
                <a:latin typeface="Calibri" panose="020F0502020204030204"/>
                <a:ea typeface="Calibri" panose="020F0502020204030204"/>
                <a:cs typeface="Calibri" panose="020F0502020204030204"/>
                <a:sym typeface="Calibri" panose="020F0502020204030204"/>
              </a:rPr>
              <a:t>Namespace</a:t>
            </a: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2" name="Google Shape;362;p39"/>
          <p:cNvSpPr/>
          <p:nvPr/>
        </p:nvSpPr>
        <p:spPr>
          <a:xfrm>
            <a:off x="4470771" y="3462288"/>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GB" sz="800" b="1" i="0" u="none" strike="noStrike" cap="none">
                <a:solidFill>
                  <a:schemeClr val="lt1"/>
                </a:solidFill>
                <a:latin typeface="Calibri" panose="020F0502020204030204"/>
                <a:ea typeface="Calibri" panose="020F0502020204030204"/>
                <a:cs typeface="Calibri" panose="020F0502020204030204"/>
                <a:sym typeface="Calibri" panose="020F0502020204030204"/>
              </a:rPr>
              <a:t>Persistent</a:t>
            </a: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Clr>
                <a:schemeClr val="dk1"/>
              </a:buClr>
              <a:buSzPts val="800"/>
              <a:buFont typeface="Arial" panose="020B0604020202020204"/>
              <a:buNone/>
            </a:pPr>
            <a:r>
              <a:rPr lang="en-GB" sz="800" b="1" i="0" u="none" strike="noStrike" cap="none">
                <a:solidFill>
                  <a:schemeClr val="lt1"/>
                </a:solidFill>
                <a:latin typeface="Calibri" panose="020F0502020204030204"/>
                <a:ea typeface="Calibri" panose="020F0502020204030204"/>
                <a:cs typeface="Calibri" panose="020F0502020204030204"/>
                <a:sym typeface="Calibri" panose="020F0502020204030204"/>
              </a:rPr>
              <a:t>Volume</a:t>
            </a: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3" name="Google Shape;363;p39"/>
          <p:cNvSpPr/>
          <p:nvPr/>
        </p:nvSpPr>
        <p:spPr>
          <a:xfrm>
            <a:off x="3624779" y="3125510"/>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800"/>
              <a:buFont typeface="Arial" panose="020B0604020202020204"/>
              <a:buNone/>
            </a:pPr>
            <a:r>
              <a:rPr lang="en-GB" sz="800" b="1" i="0" u="none" strike="noStrike" cap="none">
                <a:solidFill>
                  <a:schemeClr val="lt1"/>
                </a:solidFill>
                <a:latin typeface="Calibri" panose="020F0502020204030204"/>
                <a:ea typeface="Calibri" panose="020F0502020204030204"/>
                <a:cs typeface="Calibri" panose="020F0502020204030204"/>
                <a:sym typeface="Calibri" panose="020F0502020204030204"/>
              </a:rPr>
              <a:t>Endpoints</a:t>
            </a: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4" name="Google Shape;364;p39"/>
          <p:cNvSpPr/>
          <p:nvPr/>
        </p:nvSpPr>
        <p:spPr>
          <a:xfrm>
            <a:off x="4470771" y="3190993"/>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GB" sz="700" b="1" i="0" u="none" strike="noStrike" cap="none">
                <a:solidFill>
                  <a:schemeClr val="lt1"/>
                </a:solidFill>
                <a:latin typeface="Calibri" panose="020F0502020204030204"/>
                <a:ea typeface="Calibri" panose="020F0502020204030204"/>
                <a:cs typeface="Calibri" panose="020F0502020204030204"/>
                <a:sym typeface="Calibri" panose="020F0502020204030204"/>
              </a:rPr>
              <a:t>Deployment</a:t>
            </a:r>
            <a:endParaRPr sz="5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5" name="Google Shape;365;p39"/>
          <p:cNvSpPr/>
          <p:nvPr/>
        </p:nvSpPr>
        <p:spPr>
          <a:xfrm>
            <a:off x="3631920" y="284332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39"/>
          <p:cNvSpPr/>
          <p:nvPr/>
        </p:nvSpPr>
        <p:spPr>
          <a:xfrm>
            <a:off x="4471569" y="290913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500"/>
              <a:buFont typeface="Arial" panose="020B0604020202020204"/>
              <a:buNone/>
            </a:pPr>
            <a:endParaRPr sz="5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39"/>
          <p:cNvSpPr/>
          <p:nvPr/>
        </p:nvSpPr>
        <p:spPr>
          <a:xfrm>
            <a:off x="3624680" y="2569857"/>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8" name="Google Shape;368;p39"/>
          <p:cNvSpPr/>
          <p:nvPr/>
        </p:nvSpPr>
        <p:spPr>
          <a:xfrm>
            <a:off x="3623883" y="2298562"/>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9" name="Google Shape;369;p39"/>
          <p:cNvSpPr/>
          <p:nvPr/>
        </p:nvSpPr>
        <p:spPr>
          <a:xfrm>
            <a:off x="3631024" y="2016382"/>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0" name="Google Shape;370;p39"/>
          <p:cNvSpPr/>
          <p:nvPr/>
        </p:nvSpPr>
        <p:spPr>
          <a:xfrm>
            <a:off x="4464427" y="262508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1" name="Google Shape;371;p39"/>
          <p:cNvSpPr/>
          <p:nvPr/>
        </p:nvSpPr>
        <p:spPr>
          <a:xfrm>
            <a:off x="4463630" y="235379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2" name="Google Shape;372;p39"/>
          <p:cNvSpPr/>
          <p:nvPr/>
        </p:nvSpPr>
        <p:spPr>
          <a:xfrm>
            <a:off x="4470771" y="207161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3" name="Google Shape;373;p39"/>
          <p:cNvSpPr/>
          <p:nvPr/>
        </p:nvSpPr>
        <p:spPr>
          <a:xfrm>
            <a:off x="2902317" y="3354280"/>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4" name="Google Shape;374;p39"/>
          <p:cNvSpPr/>
          <p:nvPr/>
        </p:nvSpPr>
        <p:spPr>
          <a:xfrm>
            <a:off x="2901520" y="3082985"/>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5" name="Google Shape;375;p39"/>
          <p:cNvSpPr/>
          <p:nvPr/>
        </p:nvSpPr>
        <p:spPr>
          <a:xfrm>
            <a:off x="2908661" y="2800805"/>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39"/>
          <p:cNvSpPr/>
          <p:nvPr/>
        </p:nvSpPr>
        <p:spPr>
          <a:xfrm>
            <a:off x="2901421" y="2527332"/>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39"/>
          <p:cNvSpPr/>
          <p:nvPr/>
        </p:nvSpPr>
        <p:spPr>
          <a:xfrm>
            <a:off x="2900624" y="2256037"/>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39"/>
          <p:cNvSpPr/>
          <p:nvPr/>
        </p:nvSpPr>
        <p:spPr>
          <a:xfrm>
            <a:off x="2907764" y="197385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9" name="Google Shape;379;p39"/>
          <p:cNvSpPr/>
          <p:nvPr/>
        </p:nvSpPr>
        <p:spPr>
          <a:xfrm>
            <a:off x="2190742" y="3269380"/>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0" name="Google Shape;380;p39"/>
          <p:cNvSpPr/>
          <p:nvPr/>
        </p:nvSpPr>
        <p:spPr>
          <a:xfrm>
            <a:off x="2178270" y="2978847"/>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1" name="Google Shape;381;p39"/>
          <p:cNvSpPr/>
          <p:nvPr/>
        </p:nvSpPr>
        <p:spPr>
          <a:xfrm>
            <a:off x="2190761" y="2709755"/>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2" name="Google Shape;382;p39"/>
          <p:cNvSpPr/>
          <p:nvPr/>
        </p:nvSpPr>
        <p:spPr>
          <a:xfrm>
            <a:off x="2190746" y="2437107"/>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3" name="Google Shape;383;p39"/>
          <p:cNvSpPr/>
          <p:nvPr/>
        </p:nvSpPr>
        <p:spPr>
          <a:xfrm>
            <a:off x="2190749" y="2179712"/>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4" name="Google Shape;384;p39"/>
          <p:cNvSpPr/>
          <p:nvPr/>
        </p:nvSpPr>
        <p:spPr>
          <a:xfrm>
            <a:off x="2190739" y="189535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5" name="Google Shape;385;p39"/>
          <p:cNvSpPr/>
          <p:nvPr/>
        </p:nvSpPr>
        <p:spPr>
          <a:xfrm>
            <a:off x="5156571" y="3386088"/>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6" name="Google Shape;386;p39"/>
          <p:cNvSpPr/>
          <p:nvPr/>
        </p:nvSpPr>
        <p:spPr>
          <a:xfrm>
            <a:off x="5156571" y="3114793"/>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7" name="Google Shape;387;p39"/>
          <p:cNvSpPr/>
          <p:nvPr/>
        </p:nvSpPr>
        <p:spPr>
          <a:xfrm>
            <a:off x="5157369" y="283293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8" name="Google Shape;388;p39"/>
          <p:cNvSpPr/>
          <p:nvPr/>
        </p:nvSpPr>
        <p:spPr>
          <a:xfrm>
            <a:off x="5150227" y="254888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9" name="Google Shape;389;p39"/>
          <p:cNvSpPr/>
          <p:nvPr/>
        </p:nvSpPr>
        <p:spPr>
          <a:xfrm>
            <a:off x="5149430" y="227759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0" name="Google Shape;390;p39"/>
          <p:cNvSpPr/>
          <p:nvPr/>
        </p:nvSpPr>
        <p:spPr>
          <a:xfrm>
            <a:off x="5156571" y="199541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1" name="Google Shape;391;p39"/>
          <p:cNvSpPr/>
          <p:nvPr/>
        </p:nvSpPr>
        <p:spPr>
          <a:xfrm>
            <a:off x="1447117" y="3214342"/>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2" name="Google Shape;392;p39"/>
          <p:cNvSpPr/>
          <p:nvPr/>
        </p:nvSpPr>
        <p:spPr>
          <a:xfrm>
            <a:off x="1434645" y="2923810"/>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39"/>
          <p:cNvSpPr/>
          <p:nvPr/>
        </p:nvSpPr>
        <p:spPr>
          <a:xfrm>
            <a:off x="1447136" y="265471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39"/>
          <p:cNvSpPr/>
          <p:nvPr/>
        </p:nvSpPr>
        <p:spPr>
          <a:xfrm>
            <a:off x="1447121" y="238206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5" name="Google Shape;395;p39"/>
          <p:cNvSpPr/>
          <p:nvPr/>
        </p:nvSpPr>
        <p:spPr>
          <a:xfrm>
            <a:off x="1447124" y="212467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6" name="Google Shape;396;p39"/>
          <p:cNvSpPr/>
          <p:nvPr/>
        </p:nvSpPr>
        <p:spPr>
          <a:xfrm>
            <a:off x="1447114" y="184031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7" name="Google Shape;397;p39"/>
          <p:cNvSpPr/>
          <p:nvPr/>
        </p:nvSpPr>
        <p:spPr>
          <a:xfrm>
            <a:off x="1434646" y="1549794"/>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8" name="Google Shape;398;p39"/>
          <p:cNvSpPr/>
          <p:nvPr/>
        </p:nvSpPr>
        <p:spPr>
          <a:xfrm>
            <a:off x="1434649" y="1292399"/>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9" name="Google Shape;399;p39"/>
          <p:cNvSpPr/>
          <p:nvPr/>
        </p:nvSpPr>
        <p:spPr>
          <a:xfrm>
            <a:off x="1434639" y="100804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0" name="Google Shape;400;p39"/>
          <p:cNvSpPr/>
          <p:nvPr/>
        </p:nvSpPr>
        <p:spPr>
          <a:xfrm>
            <a:off x="2190746" y="161071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1" name="Google Shape;401;p39"/>
          <p:cNvSpPr/>
          <p:nvPr/>
        </p:nvSpPr>
        <p:spPr>
          <a:xfrm>
            <a:off x="2190749" y="135332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2" name="Google Shape;402;p39"/>
          <p:cNvSpPr/>
          <p:nvPr/>
        </p:nvSpPr>
        <p:spPr>
          <a:xfrm>
            <a:off x="2190739" y="106896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3" name="Google Shape;403;p39"/>
          <p:cNvSpPr/>
          <p:nvPr/>
        </p:nvSpPr>
        <p:spPr>
          <a:xfrm>
            <a:off x="2900621" y="168691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4" name="Google Shape;404;p39"/>
          <p:cNvSpPr/>
          <p:nvPr/>
        </p:nvSpPr>
        <p:spPr>
          <a:xfrm>
            <a:off x="2900624" y="142952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5" name="Google Shape;405;p39"/>
          <p:cNvSpPr/>
          <p:nvPr/>
        </p:nvSpPr>
        <p:spPr>
          <a:xfrm>
            <a:off x="2900614" y="114516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6" name="Google Shape;406;p39"/>
          <p:cNvSpPr/>
          <p:nvPr/>
        </p:nvSpPr>
        <p:spPr>
          <a:xfrm>
            <a:off x="3633896" y="1739882"/>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7" name="Google Shape;407;p39"/>
          <p:cNvSpPr/>
          <p:nvPr/>
        </p:nvSpPr>
        <p:spPr>
          <a:xfrm>
            <a:off x="3633899" y="1482487"/>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8" name="Google Shape;408;p39"/>
          <p:cNvSpPr/>
          <p:nvPr/>
        </p:nvSpPr>
        <p:spPr>
          <a:xfrm>
            <a:off x="3633889" y="1198132"/>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09" name="Google Shape;409;p39"/>
          <p:cNvSpPr/>
          <p:nvPr/>
        </p:nvSpPr>
        <p:spPr>
          <a:xfrm>
            <a:off x="4436396" y="1812007"/>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0" name="Google Shape;410;p39"/>
          <p:cNvSpPr/>
          <p:nvPr/>
        </p:nvSpPr>
        <p:spPr>
          <a:xfrm>
            <a:off x="4436399" y="1554612"/>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1" name="Google Shape;411;p39"/>
          <p:cNvSpPr/>
          <p:nvPr/>
        </p:nvSpPr>
        <p:spPr>
          <a:xfrm>
            <a:off x="4436389" y="127025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2" name="Google Shape;412;p39"/>
          <p:cNvSpPr/>
          <p:nvPr/>
        </p:nvSpPr>
        <p:spPr>
          <a:xfrm>
            <a:off x="5121746" y="172226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3" name="Google Shape;413;p39"/>
          <p:cNvSpPr/>
          <p:nvPr/>
        </p:nvSpPr>
        <p:spPr>
          <a:xfrm>
            <a:off x="5121749" y="146487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4" name="Google Shape;414;p39"/>
          <p:cNvSpPr/>
          <p:nvPr/>
        </p:nvSpPr>
        <p:spPr>
          <a:xfrm>
            <a:off x="5121739" y="118051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5" name="Google Shape;415;p39"/>
          <p:cNvSpPr/>
          <p:nvPr/>
        </p:nvSpPr>
        <p:spPr>
          <a:xfrm>
            <a:off x="5935992" y="3342992"/>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6" name="Google Shape;416;p39"/>
          <p:cNvSpPr/>
          <p:nvPr/>
        </p:nvSpPr>
        <p:spPr>
          <a:xfrm>
            <a:off x="5923520" y="3052460"/>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7" name="Google Shape;417;p39"/>
          <p:cNvSpPr/>
          <p:nvPr/>
        </p:nvSpPr>
        <p:spPr>
          <a:xfrm>
            <a:off x="5936011" y="278336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8" name="Google Shape;418;p39"/>
          <p:cNvSpPr/>
          <p:nvPr/>
        </p:nvSpPr>
        <p:spPr>
          <a:xfrm>
            <a:off x="5935996" y="251071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19" name="Google Shape;419;p39"/>
          <p:cNvSpPr/>
          <p:nvPr/>
        </p:nvSpPr>
        <p:spPr>
          <a:xfrm>
            <a:off x="5935999" y="225332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0" name="Google Shape;420;p39"/>
          <p:cNvSpPr/>
          <p:nvPr/>
        </p:nvSpPr>
        <p:spPr>
          <a:xfrm>
            <a:off x="5935989" y="196896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1" name="Google Shape;421;p39"/>
          <p:cNvSpPr/>
          <p:nvPr/>
        </p:nvSpPr>
        <p:spPr>
          <a:xfrm>
            <a:off x="5923521" y="1678444"/>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2" name="Google Shape;422;p39"/>
          <p:cNvSpPr/>
          <p:nvPr/>
        </p:nvSpPr>
        <p:spPr>
          <a:xfrm>
            <a:off x="5923524" y="1421049"/>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3" name="Google Shape;423;p39"/>
          <p:cNvSpPr/>
          <p:nvPr/>
        </p:nvSpPr>
        <p:spPr>
          <a:xfrm>
            <a:off x="5923514" y="113669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4" name="Google Shape;424;p39"/>
          <p:cNvSpPr/>
          <p:nvPr/>
        </p:nvSpPr>
        <p:spPr>
          <a:xfrm>
            <a:off x="6727892" y="3227817"/>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5" name="Google Shape;425;p39"/>
          <p:cNvSpPr/>
          <p:nvPr/>
        </p:nvSpPr>
        <p:spPr>
          <a:xfrm>
            <a:off x="6715420" y="2937285"/>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6" name="Google Shape;426;p39"/>
          <p:cNvSpPr/>
          <p:nvPr/>
        </p:nvSpPr>
        <p:spPr>
          <a:xfrm>
            <a:off x="6727911" y="2668192"/>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7" name="Google Shape;427;p39"/>
          <p:cNvSpPr/>
          <p:nvPr/>
        </p:nvSpPr>
        <p:spPr>
          <a:xfrm>
            <a:off x="6727896" y="2395544"/>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8" name="Google Shape;428;p39"/>
          <p:cNvSpPr/>
          <p:nvPr/>
        </p:nvSpPr>
        <p:spPr>
          <a:xfrm>
            <a:off x="6727899" y="2138149"/>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29" name="Google Shape;429;p39"/>
          <p:cNvSpPr/>
          <p:nvPr/>
        </p:nvSpPr>
        <p:spPr>
          <a:xfrm>
            <a:off x="6727889" y="185379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0" name="Google Shape;430;p39"/>
          <p:cNvSpPr/>
          <p:nvPr/>
        </p:nvSpPr>
        <p:spPr>
          <a:xfrm>
            <a:off x="6715421" y="156326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1" name="Google Shape;431;p39"/>
          <p:cNvSpPr/>
          <p:nvPr/>
        </p:nvSpPr>
        <p:spPr>
          <a:xfrm>
            <a:off x="6715424" y="130587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2" name="Google Shape;432;p39"/>
          <p:cNvSpPr/>
          <p:nvPr/>
        </p:nvSpPr>
        <p:spPr>
          <a:xfrm>
            <a:off x="6715414" y="102151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3" name="Google Shape;433;p39"/>
          <p:cNvSpPr/>
          <p:nvPr/>
        </p:nvSpPr>
        <p:spPr>
          <a:xfrm rot="-5400000">
            <a:off x="3181275" y="-648025"/>
            <a:ext cx="2542800" cy="8680800"/>
          </a:xfrm>
          <a:prstGeom prst="moon">
            <a:avLst>
              <a:gd name="adj" fmla="val 64039"/>
            </a:avLst>
          </a:prstGeom>
          <a:blipFill rotWithShape="1">
            <a:blip r:embed="rId1"/>
            <a:tile tx="0" ty="0" sx="99999" sy="99999" flip="none" algn="tl"/>
          </a:blipFill>
          <a:ln w="1270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4" name="Google Shape;434;p39"/>
          <p:cNvSpPr txBox="1"/>
          <p:nvPr/>
        </p:nvSpPr>
        <p:spPr>
          <a:xfrm>
            <a:off x="2346500" y="3863075"/>
            <a:ext cx="4537500" cy="82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panose="020B0604020202020204"/>
              <a:buNone/>
            </a:pPr>
            <a:r>
              <a:rPr lang="en-GB" sz="3600" b="1" i="0" u="none" strike="noStrike" cap="none">
                <a:solidFill>
                  <a:srgbClr val="3C78D8"/>
                </a:solidFill>
                <a:latin typeface="Arial" panose="020B0604020202020204"/>
                <a:ea typeface="Arial" panose="020B0604020202020204"/>
                <a:cs typeface="Arial" panose="020B0604020202020204"/>
                <a:sym typeface="Arial" panose="020B0604020202020204"/>
              </a:rPr>
              <a:t>Kubernetes “Core”</a:t>
            </a:r>
            <a:endParaRPr sz="3600" b="1" i="0" u="none" strike="noStrike" cap="none">
              <a:solidFill>
                <a:srgbClr val="3C78D8"/>
              </a:solidFill>
              <a:latin typeface="Arial" panose="020B0604020202020204"/>
              <a:ea typeface="Arial" panose="020B0604020202020204"/>
              <a:cs typeface="Arial" panose="020B0604020202020204"/>
              <a:sym typeface="Arial" panose="020B0604020202020204"/>
            </a:endParaRPr>
          </a:p>
        </p:txBody>
      </p:sp>
      <p:pic>
        <p:nvPicPr>
          <p:cNvPr id="435" name="Google Shape;435;p39"/>
          <p:cNvPicPr preferRelativeResize="0"/>
          <p:nvPr/>
        </p:nvPicPr>
        <p:blipFill rotWithShape="1">
          <a:blip r:embed="rId2"/>
          <a:srcRect/>
          <a:stretch>
            <a:fillRect/>
          </a:stretch>
        </p:blipFill>
        <p:spPr>
          <a:xfrm>
            <a:off x="5876750" y="379815"/>
            <a:ext cx="2755503" cy="26735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0"/>
          <p:cNvSpPr txBox="1">
            <a:spLocks noGrp="1"/>
          </p:cNvSpPr>
          <p:nvPr>
            <p:ph type="title" idx="4294967295"/>
          </p:nvPr>
        </p:nvSpPr>
        <p:spPr>
          <a:xfrm>
            <a:off x="4000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Giant？ </a:t>
            </a:r>
            <a:endParaRPr sz="4100"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441" name="Google Shape;441;p40"/>
          <p:cNvSpPr/>
          <p:nvPr/>
        </p:nvSpPr>
        <p:spPr>
          <a:xfrm>
            <a:off x="4446387" y="2320529"/>
            <a:ext cx="573300" cy="1221600"/>
          </a:xfrm>
          <a:prstGeom prst="rtTriangl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2" name="Google Shape;442;p40"/>
          <p:cNvSpPr/>
          <p:nvPr/>
        </p:nvSpPr>
        <p:spPr>
          <a:xfrm rot="-5400000">
            <a:off x="2387544" y="1541599"/>
            <a:ext cx="2280300" cy="17301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443" name="Google Shape;443;p40"/>
          <p:cNvCxnSpPr/>
          <p:nvPr/>
        </p:nvCxnSpPr>
        <p:spPr>
          <a:xfrm flipH="1">
            <a:off x="4451925" y="818750"/>
            <a:ext cx="1500" cy="3035700"/>
          </a:xfrm>
          <a:prstGeom prst="straightConnector1">
            <a:avLst/>
          </a:prstGeom>
          <a:noFill/>
          <a:ln w="38100" cap="flat" cmpd="sng">
            <a:solidFill>
              <a:srgbClr val="BF9000"/>
            </a:solidFill>
            <a:prstDash val="solid"/>
            <a:miter lim="800000"/>
            <a:headEnd type="stealth" w="med" len="med"/>
            <a:tailEnd type="none" w="sm" len="sm"/>
          </a:ln>
        </p:spPr>
      </p:cxnSp>
      <p:sp>
        <p:nvSpPr>
          <p:cNvPr id="444" name="Google Shape;444;p40"/>
          <p:cNvSpPr/>
          <p:nvPr/>
        </p:nvSpPr>
        <p:spPr>
          <a:xfrm rot="-5400000">
            <a:off x="4144951" y="712903"/>
            <a:ext cx="139200" cy="466200"/>
          </a:xfrm>
          <a:prstGeom prst="rtTriangle">
            <a:avLst/>
          </a:prstGeom>
          <a:gradFill>
            <a:gsLst>
              <a:gs pos="0">
                <a:srgbClr val="F5D0D0"/>
              </a:gs>
              <a:gs pos="100000">
                <a:srgbClr val="D96868"/>
              </a:gs>
            </a:gsLst>
            <a:lin ang="5400012" scaled="0"/>
          </a:gra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5" name="Google Shape;445;p40"/>
          <p:cNvSpPr/>
          <p:nvPr/>
        </p:nvSpPr>
        <p:spPr>
          <a:xfrm>
            <a:off x="3625576" y="3396805"/>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GB" sz="800" b="1" i="0" u="none" strike="noStrike" cap="none">
                <a:solidFill>
                  <a:schemeClr val="lt1"/>
                </a:solidFill>
                <a:latin typeface="Calibri" panose="020F0502020204030204"/>
                <a:ea typeface="Calibri" panose="020F0502020204030204"/>
                <a:cs typeface="Calibri" panose="020F0502020204030204"/>
                <a:sym typeface="Calibri" panose="020F0502020204030204"/>
              </a:rPr>
              <a:t>Namespace</a:t>
            </a: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6" name="Google Shape;446;p40"/>
          <p:cNvSpPr/>
          <p:nvPr/>
        </p:nvSpPr>
        <p:spPr>
          <a:xfrm>
            <a:off x="4470771" y="3462288"/>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GB" sz="800" b="1" i="0" u="none" strike="noStrike" cap="none">
                <a:solidFill>
                  <a:schemeClr val="lt1"/>
                </a:solidFill>
                <a:latin typeface="Calibri" panose="020F0502020204030204"/>
                <a:ea typeface="Calibri" panose="020F0502020204030204"/>
                <a:cs typeface="Calibri" panose="020F0502020204030204"/>
                <a:sym typeface="Calibri" panose="020F0502020204030204"/>
              </a:rPr>
              <a:t>Persistent</a:t>
            </a: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Clr>
                <a:schemeClr val="dk1"/>
              </a:buClr>
              <a:buSzPts val="800"/>
              <a:buFont typeface="Arial" panose="020B0604020202020204"/>
              <a:buNone/>
            </a:pPr>
            <a:r>
              <a:rPr lang="en-GB" sz="800" b="1" i="0" u="none" strike="noStrike" cap="none">
                <a:solidFill>
                  <a:schemeClr val="lt1"/>
                </a:solidFill>
                <a:latin typeface="Calibri" panose="020F0502020204030204"/>
                <a:ea typeface="Calibri" panose="020F0502020204030204"/>
                <a:cs typeface="Calibri" panose="020F0502020204030204"/>
                <a:sym typeface="Calibri" panose="020F0502020204030204"/>
              </a:rPr>
              <a:t>Volume</a:t>
            </a: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7" name="Google Shape;447;p40"/>
          <p:cNvSpPr/>
          <p:nvPr/>
        </p:nvSpPr>
        <p:spPr>
          <a:xfrm>
            <a:off x="3624779" y="3125510"/>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800"/>
              <a:buFont typeface="Arial" panose="020B0604020202020204"/>
              <a:buNone/>
            </a:pPr>
            <a:r>
              <a:rPr lang="en-GB" sz="800" b="1" i="0" u="none" strike="noStrike" cap="none">
                <a:solidFill>
                  <a:schemeClr val="lt1"/>
                </a:solidFill>
                <a:latin typeface="Calibri" panose="020F0502020204030204"/>
                <a:ea typeface="Calibri" panose="020F0502020204030204"/>
                <a:cs typeface="Calibri" panose="020F0502020204030204"/>
                <a:sym typeface="Calibri" panose="020F0502020204030204"/>
              </a:rPr>
              <a:t>Endpoints</a:t>
            </a: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8" name="Google Shape;448;p40"/>
          <p:cNvSpPr/>
          <p:nvPr/>
        </p:nvSpPr>
        <p:spPr>
          <a:xfrm>
            <a:off x="4470771" y="3190993"/>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r>
              <a:rPr lang="en-GB" sz="700" b="1" i="0" u="none" strike="noStrike" cap="none">
                <a:solidFill>
                  <a:schemeClr val="lt1"/>
                </a:solidFill>
                <a:latin typeface="Calibri" panose="020F0502020204030204"/>
                <a:ea typeface="Calibri" panose="020F0502020204030204"/>
                <a:cs typeface="Calibri" panose="020F0502020204030204"/>
                <a:sym typeface="Calibri" panose="020F0502020204030204"/>
              </a:rPr>
              <a:t>Deployment</a:t>
            </a:r>
            <a:endParaRPr sz="5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49" name="Google Shape;449;p40"/>
          <p:cNvSpPr/>
          <p:nvPr/>
        </p:nvSpPr>
        <p:spPr>
          <a:xfrm>
            <a:off x="3631920" y="284332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0" name="Google Shape;450;p40"/>
          <p:cNvSpPr/>
          <p:nvPr/>
        </p:nvSpPr>
        <p:spPr>
          <a:xfrm>
            <a:off x="4471569" y="290913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500"/>
              <a:buFont typeface="Arial" panose="020B0604020202020204"/>
              <a:buNone/>
            </a:pPr>
            <a:endParaRPr sz="5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1" name="Google Shape;451;p40"/>
          <p:cNvSpPr/>
          <p:nvPr/>
        </p:nvSpPr>
        <p:spPr>
          <a:xfrm>
            <a:off x="3624680" y="2569857"/>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2" name="Google Shape;452;p40"/>
          <p:cNvSpPr/>
          <p:nvPr/>
        </p:nvSpPr>
        <p:spPr>
          <a:xfrm>
            <a:off x="3623883" y="2298562"/>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3" name="Google Shape;453;p40"/>
          <p:cNvSpPr/>
          <p:nvPr/>
        </p:nvSpPr>
        <p:spPr>
          <a:xfrm>
            <a:off x="3631024" y="2016382"/>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4" name="Google Shape;454;p40"/>
          <p:cNvSpPr/>
          <p:nvPr/>
        </p:nvSpPr>
        <p:spPr>
          <a:xfrm>
            <a:off x="4464427" y="262508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5" name="Google Shape;455;p40"/>
          <p:cNvSpPr/>
          <p:nvPr/>
        </p:nvSpPr>
        <p:spPr>
          <a:xfrm>
            <a:off x="4463630" y="235379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6" name="Google Shape;456;p40"/>
          <p:cNvSpPr/>
          <p:nvPr/>
        </p:nvSpPr>
        <p:spPr>
          <a:xfrm>
            <a:off x="4470771" y="207161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7" name="Google Shape;457;p40"/>
          <p:cNvSpPr/>
          <p:nvPr/>
        </p:nvSpPr>
        <p:spPr>
          <a:xfrm>
            <a:off x="2902317" y="3354280"/>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8" name="Google Shape;458;p40"/>
          <p:cNvSpPr/>
          <p:nvPr/>
        </p:nvSpPr>
        <p:spPr>
          <a:xfrm>
            <a:off x="2901520" y="3082985"/>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59" name="Google Shape;459;p40"/>
          <p:cNvSpPr/>
          <p:nvPr/>
        </p:nvSpPr>
        <p:spPr>
          <a:xfrm>
            <a:off x="2908661" y="2800805"/>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0" name="Google Shape;460;p40"/>
          <p:cNvSpPr/>
          <p:nvPr/>
        </p:nvSpPr>
        <p:spPr>
          <a:xfrm>
            <a:off x="2901421" y="2527332"/>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1" name="Google Shape;461;p40"/>
          <p:cNvSpPr/>
          <p:nvPr/>
        </p:nvSpPr>
        <p:spPr>
          <a:xfrm>
            <a:off x="2900624" y="2256037"/>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2" name="Google Shape;462;p40"/>
          <p:cNvSpPr/>
          <p:nvPr/>
        </p:nvSpPr>
        <p:spPr>
          <a:xfrm>
            <a:off x="2907764" y="197385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3" name="Google Shape;463;p40"/>
          <p:cNvSpPr/>
          <p:nvPr/>
        </p:nvSpPr>
        <p:spPr>
          <a:xfrm>
            <a:off x="2190742" y="3269380"/>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4" name="Google Shape;464;p40"/>
          <p:cNvSpPr/>
          <p:nvPr/>
        </p:nvSpPr>
        <p:spPr>
          <a:xfrm>
            <a:off x="2178270" y="2978847"/>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5" name="Google Shape;465;p40"/>
          <p:cNvSpPr/>
          <p:nvPr/>
        </p:nvSpPr>
        <p:spPr>
          <a:xfrm>
            <a:off x="2190761" y="2709755"/>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6" name="Google Shape;466;p40"/>
          <p:cNvSpPr/>
          <p:nvPr/>
        </p:nvSpPr>
        <p:spPr>
          <a:xfrm>
            <a:off x="2190746" y="2437107"/>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7" name="Google Shape;467;p40"/>
          <p:cNvSpPr/>
          <p:nvPr/>
        </p:nvSpPr>
        <p:spPr>
          <a:xfrm>
            <a:off x="2190749" y="2179712"/>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8" name="Google Shape;468;p40"/>
          <p:cNvSpPr/>
          <p:nvPr/>
        </p:nvSpPr>
        <p:spPr>
          <a:xfrm>
            <a:off x="2190739" y="189535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69" name="Google Shape;469;p40"/>
          <p:cNvSpPr/>
          <p:nvPr/>
        </p:nvSpPr>
        <p:spPr>
          <a:xfrm>
            <a:off x="5156571" y="3386088"/>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0" name="Google Shape;470;p40"/>
          <p:cNvSpPr/>
          <p:nvPr/>
        </p:nvSpPr>
        <p:spPr>
          <a:xfrm>
            <a:off x="5156571" y="3114793"/>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1" name="Google Shape;471;p40"/>
          <p:cNvSpPr/>
          <p:nvPr/>
        </p:nvSpPr>
        <p:spPr>
          <a:xfrm>
            <a:off x="5157369" y="283293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2" name="Google Shape;472;p40"/>
          <p:cNvSpPr/>
          <p:nvPr/>
        </p:nvSpPr>
        <p:spPr>
          <a:xfrm>
            <a:off x="5150227" y="254888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3" name="Google Shape;473;p40"/>
          <p:cNvSpPr/>
          <p:nvPr/>
        </p:nvSpPr>
        <p:spPr>
          <a:xfrm>
            <a:off x="5149430" y="227759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4" name="Google Shape;474;p40"/>
          <p:cNvSpPr/>
          <p:nvPr/>
        </p:nvSpPr>
        <p:spPr>
          <a:xfrm>
            <a:off x="5156571" y="199541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5" name="Google Shape;475;p40"/>
          <p:cNvSpPr/>
          <p:nvPr/>
        </p:nvSpPr>
        <p:spPr>
          <a:xfrm>
            <a:off x="1447117" y="3214342"/>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6" name="Google Shape;476;p40"/>
          <p:cNvSpPr/>
          <p:nvPr/>
        </p:nvSpPr>
        <p:spPr>
          <a:xfrm>
            <a:off x="1434645" y="2923810"/>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7" name="Google Shape;477;p40"/>
          <p:cNvSpPr/>
          <p:nvPr/>
        </p:nvSpPr>
        <p:spPr>
          <a:xfrm>
            <a:off x="1447136" y="265471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8" name="Google Shape;478;p40"/>
          <p:cNvSpPr/>
          <p:nvPr/>
        </p:nvSpPr>
        <p:spPr>
          <a:xfrm>
            <a:off x="1447121" y="238206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79" name="Google Shape;479;p40"/>
          <p:cNvSpPr/>
          <p:nvPr/>
        </p:nvSpPr>
        <p:spPr>
          <a:xfrm>
            <a:off x="1447124" y="212467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0" name="Google Shape;480;p40"/>
          <p:cNvSpPr/>
          <p:nvPr/>
        </p:nvSpPr>
        <p:spPr>
          <a:xfrm>
            <a:off x="1447114" y="184031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1" name="Google Shape;481;p40"/>
          <p:cNvSpPr/>
          <p:nvPr/>
        </p:nvSpPr>
        <p:spPr>
          <a:xfrm>
            <a:off x="1434646" y="1549794"/>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2" name="Google Shape;482;p40"/>
          <p:cNvSpPr/>
          <p:nvPr/>
        </p:nvSpPr>
        <p:spPr>
          <a:xfrm>
            <a:off x="1434649" y="1292399"/>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3" name="Google Shape;483;p40"/>
          <p:cNvSpPr/>
          <p:nvPr/>
        </p:nvSpPr>
        <p:spPr>
          <a:xfrm>
            <a:off x="1434639" y="100804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4" name="Google Shape;484;p40"/>
          <p:cNvSpPr/>
          <p:nvPr/>
        </p:nvSpPr>
        <p:spPr>
          <a:xfrm>
            <a:off x="2190746" y="161071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5" name="Google Shape;485;p40"/>
          <p:cNvSpPr/>
          <p:nvPr/>
        </p:nvSpPr>
        <p:spPr>
          <a:xfrm>
            <a:off x="2190749" y="135332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6" name="Google Shape;486;p40"/>
          <p:cNvSpPr/>
          <p:nvPr/>
        </p:nvSpPr>
        <p:spPr>
          <a:xfrm>
            <a:off x="2190739" y="106896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7" name="Google Shape;487;p40"/>
          <p:cNvSpPr/>
          <p:nvPr/>
        </p:nvSpPr>
        <p:spPr>
          <a:xfrm>
            <a:off x="2900621" y="168691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8" name="Google Shape;488;p40"/>
          <p:cNvSpPr/>
          <p:nvPr/>
        </p:nvSpPr>
        <p:spPr>
          <a:xfrm>
            <a:off x="2900624" y="142952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89" name="Google Shape;489;p40"/>
          <p:cNvSpPr/>
          <p:nvPr/>
        </p:nvSpPr>
        <p:spPr>
          <a:xfrm>
            <a:off x="2900614" y="114516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0" name="Google Shape;490;p40"/>
          <p:cNvSpPr/>
          <p:nvPr/>
        </p:nvSpPr>
        <p:spPr>
          <a:xfrm>
            <a:off x="3633896" y="1739882"/>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1" name="Google Shape;491;p40"/>
          <p:cNvSpPr/>
          <p:nvPr/>
        </p:nvSpPr>
        <p:spPr>
          <a:xfrm>
            <a:off x="3633899" y="1482487"/>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2" name="Google Shape;492;p40"/>
          <p:cNvSpPr/>
          <p:nvPr/>
        </p:nvSpPr>
        <p:spPr>
          <a:xfrm>
            <a:off x="3633889" y="1198132"/>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3" name="Google Shape;493;p40"/>
          <p:cNvSpPr/>
          <p:nvPr/>
        </p:nvSpPr>
        <p:spPr>
          <a:xfrm>
            <a:off x="4436396" y="1812007"/>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4" name="Google Shape;494;p40"/>
          <p:cNvSpPr/>
          <p:nvPr/>
        </p:nvSpPr>
        <p:spPr>
          <a:xfrm>
            <a:off x="4436399" y="1554612"/>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5" name="Google Shape;495;p40"/>
          <p:cNvSpPr/>
          <p:nvPr/>
        </p:nvSpPr>
        <p:spPr>
          <a:xfrm>
            <a:off x="4436389" y="127025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6" name="Google Shape;496;p40"/>
          <p:cNvSpPr/>
          <p:nvPr/>
        </p:nvSpPr>
        <p:spPr>
          <a:xfrm>
            <a:off x="5121746" y="172226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7" name="Google Shape;497;p40"/>
          <p:cNvSpPr/>
          <p:nvPr/>
        </p:nvSpPr>
        <p:spPr>
          <a:xfrm>
            <a:off x="5121749" y="146487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8" name="Google Shape;498;p40"/>
          <p:cNvSpPr/>
          <p:nvPr/>
        </p:nvSpPr>
        <p:spPr>
          <a:xfrm>
            <a:off x="5121739" y="118051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99" name="Google Shape;499;p40"/>
          <p:cNvSpPr/>
          <p:nvPr/>
        </p:nvSpPr>
        <p:spPr>
          <a:xfrm>
            <a:off x="5935992" y="3342992"/>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0" name="Google Shape;500;p40"/>
          <p:cNvSpPr/>
          <p:nvPr/>
        </p:nvSpPr>
        <p:spPr>
          <a:xfrm>
            <a:off x="5923520" y="3052460"/>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1" name="Google Shape;501;p40"/>
          <p:cNvSpPr/>
          <p:nvPr/>
        </p:nvSpPr>
        <p:spPr>
          <a:xfrm>
            <a:off x="5936011" y="2783367"/>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2" name="Google Shape;502;p40"/>
          <p:cNvSpPr/>
          <p:nvPr/>
        </p:nvSpPr>
        <p:spPr>
          <a:xfrm>
            <a:off x="5935996" y="251071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3" name="Google Shape;503;p40"/>
          <p:cNvSpPr/>
          <p:nvPr/>
        </p:nvSpPr>
        <p:spPr>
          <a:xfrm>
            <a:off x="5935999" y="225332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4" name="Google Shape;504;p40"/>
          <p:cNvSpPr/>
          <p:nvPr/>
        </p:nvSpPr>
        <p:spPr>
          <a:xfrm>
            <a:off x="5935989" y="196896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5" name="Google Shape;505;p40"/>
          <p:cNvSpPr/>
          <p:nvPr/>
        </p:nvSpPr>
        <p:spPr>
          <a:xfrm>
            <a:off x="5923521" y="1678444"/>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6" name="Google Shape;506;p40"/>
          <p:cNvSpPr/>
          <p:nvPr/>
        </p:nvSpPr>
        <p:spPr>
          <a:xfrm>
            <a:off x="5923524" y="1421049"/>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7" name="Google Shape;507;p40"/>
          <p:cNvSpPr/>
          <p:nvPr/>
        </p:nvSpPr>
        <p:spPr>
          <a:xfrm>
            <a:off x="5923514" y="113669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8" name="Google Shape;508;p40"/>
          <p:cNvSpPr/>
          <p:nvPr/>
        </p:nvSpPr>
        <p:spPr>
          <a:xfrm>
            <a:off x="6727892" y="3227817"/>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09" name="Google Shape;509;p40"/>
          <p:cNvSpPr/>
          <p:nvPr/>
        </p:nvSpPr>
        <p:spPr>
          <a:xfrm>
            <a:off x="6715420" y="2937285"/>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0" name="Google Shape;510;p40"/>
          <p:cNvSpPr/>
          <p:nvPr/>
        </p:nvSpPr>
        <p:spPr>
          <a:xfrm>
            <a:off x="6727911" y="2668192"/>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1" name="Google Shape;511;p40"/>
          <p:cNvSpPr/>
          <p:nvPr/>
        </p:nvSpPr>
        <p:spPr>
          <a:xfrm>
            <a:off x="6727896" y="2395544"/>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2" name="Google Shape;512;p40"/>
          <p:cNvSpPr/>
          <p:nvPr/>
        </p:nvSpPr>
        <p:spPr>
          <a:xfrm>
            <a:off x="6727899" y="2138149"/>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3" name="Google Shape;513;p40"/>
          <p:cNvSpPr/>
          <p:nvPr/>
        </p:nvSpPr>
        <p:spPr>
          <a:xfrm>
            <a:off x="6727889" y="1853794"/>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4" name="Google Shape;514;p40"/>
          <p:cNvSpPr/>
          <p:nvPr/>
        </p:nvSpPr>
        <p:spPr>
          <a:xfrm>
            <a:off x="6715421" y="1563269"/>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5" name="Google Shape;515;p40"/>
          <p:cNvSpPr/>
          <p:nvPr/>
        </p:nvSpPr>
        <p:spPr>
          <a:xfrm>
            <a:off x="6715424" y="1305874"/>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6" name="Google Shape;516;p40"/>
          <p:cNvSpPr/>
          <p:nvPr/>
        </p:nvSpPr>
        <p:spPr>
          <a:xfrm>
            <a:off x="6715414" y="1021519"/>
            <a:ext cx="717900" cy="3336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7" name="Google Shape;517;p40"/>
          <p:cNvSpPr/>
          <p:nvPr/>
        </p:nvSpPr>
        <p:spPr>
          <a:xfrm rot="-5400000">
            <a:off x="3181275" y="-648025"/>
            <a:ext cx="2542800" cy="8680800"/>
          </a:xfrm>
          <a:prstGeom prst="moon">
            <a:avLst>
              <a:gd name="adj" fmla="val 64039"/>
            </a:avLst>
          </a:prstGeom>
          <a:blipFill rotWithShape="1">
            <a:blip r:embed="rId1"/>
            <a:tile tx="0" ty="0" sx="99999" sy="99999" flip="none" algn="tl"/>
          </a:blipFill>
          <a:ln w="1270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18" name="Google Shape;518;p40"/>
          <p:cNvSpPr txBox="1"/>
          <p:nvPr/>
        </p:nvSpPr>
        <p:spPr>
          <a:xfrm>
            <a:off x="2346500" y="3863075"/>
            <a:ext cx="4537500" cy="82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panose="020B0604020202020204"/>
              <a:buNone/>
            </a:pPr>
            <a:r>
              <a:rPr lang="en-GB" sz="3600" b="1" i="0" u="none" strike="noStrike" cap="none">
                <a:solidFill>
                  <a:srgbClr val="3C78D8"/>
                </a:solidFill>
                <a:latin typeface="Arial" panose="020B0604020202020204"/>
                <a:ea typeface="Arial" panose="020B0604020202020204"/>
                <a:cs typeface="Arial" panose="020B0604020202020204"/>
                <a:sym typeface="Arial" panose="020B0604020202020204"/>
              </a:rPr>
              <a:t>Kubernetes “Core”</a:t>
            </a:r>
            <a:endParaRPr sz="3600" b="1" i="0" u="none" strike="noStrike" cap="none">
              <a:solidFill>
                <a:srgbClr val="3C78D8"/>
              </a:solidFill>
              <a:latin typeface="Arial" panose="020B0604020202020204"/>
              <a:ea typeface="Arial" panose="020B0604020202020204"/>
              <a:cs typeface="Arial" panose="020B0604020202020204"/>
              <a:sym typeface="Arial" panose="020B0604020202020204"/>
            </a:endParaRPr>
          </a:p>
        </p:txBody>
      </p:sp>
      <p:pic>
        <p:nvPicPr>
          <p:cNvPr id="519" name="Google Shape;519;p40"/>
          <p:cNvPicPr preferRelativeResize="0"/>
          <p:nvPr/>
        </p:nvPicPr>
        <p:blipFill rotWithShape="1">
          <a:blip r:embed="rId2"/>
          <a:srcRect/>
          <a:stretch>
            <a:fillRect/>
          </a:stretch>
        </p:blipFill>
        <p:spPr>
          <a:xfrm>
            <a:off x="5876750" y="379815"/>
            <a:ext cx="2755503" cy="2673577"/>
          </a:xfrm>
          <a:prstGeom prst="rect">
            <a:avLst/>
          </a:prstGeom>
          <a:noFill/>
          <a:ln>
            <a:noFill/>
          </a:ln>
        </p:spPr>
      </p:pic>
      <p:pic>
        <p:nvPicPr>
          <p:cNvPr id="520" name="Google Shape;520;p40"/>
          <p:cNvPicPr preferRelativeResize="0"/>
          <p:nvPr/>
        </p:nvPicPr>
        <p:blipFill rotWithShape="1">
          <a:blip r:embed="rId3"/>
          <a:srcRect/>
          <a:stretch>
            <a:fillRect/>
          </a:stretch>
        </p:blipFill>
        <p:spPr>
          <a:xfrm>
            <a:off x="2711375" y="742750"/>
            <a:ext cx="3445225" cy="3445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1"/>
          <p:cNvSpPr txBox="1">
            <a:spLocks noGrp="1"/>
          </p:cNvSpPr>
          <p:nvPr>
            <p:ph type="body" idx="4294967295"/>
          </p:nvPr>
        </p:nvSpPr>
        <p:spPr>
          <a:xfrm>
            <a:off x="413900" y="279425"/>
            <a:ext cx="4480800" cy="33570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SzPts val="2100"/>
              <a:buNone/>
            </a:pPr>
            <a:r>
              <a:rPr lang="en-GB" sz="3600">
                <a:solidFill>
                  <a:srgbClr val="7030A0"/>
                </a:solidFill>
                <a:latin typeface="Short Stack" panose="02010500040000000007"/>
                <a:ea typeface="Short Stack" panose="02010500040000000007"/>
                <a:cs typeface="Short Stack" panose="02010500040000000007"/>
                <a:sym typeface="Short Stack" panose="02010500040000000007"/>
              </a:rPr>
              <a:t>Makes Kubernetes truly modular, extensible, and maintainable with a minimum “</a:t>
            </a:r>
            <a:r>
              <a:rPr lang="en-GB" sz="4000" b="1">
                <a:solidFill>
                  <a:srgbClr val="7030A0"/>
                </a:solidFill>
                <a:latin typeface="Short Stack" panose="02010500040000000007"/>
                <a:ea typeface="Short Stack" panose="02010500040000000007"/>
                <a:cs typeface="Short Stack" panose="02010500040000000007"/>
                <a:sym typeface="Short Stack" panose="02010500040000000007"/>
              </a:rPr>
              <a:t>CORE</a:t>
            </a:r>
            <a:r>
              <a:rPr lang="en-GB" sz="3600">
                <a:solidFill>
                  <a:srgbClr val="7030A0"/>
                </a:solidFill>
                <a:latin typeface="Short Stack" panose="02010500040000000007"/>
                <a:ea typeface="Short Stack" panose="02010500040000000007"/>
                <a:cs typeface="Short Stack" panose="02010500040000000007"/>
                <a:sym typeface="Short Stack" panose="02010500040000000007"/>
              </a:rPr>
              <a:t>”.</a:t>
            </a:r>
            <a:endParaRPr sz="3600">
              <a:solidFill>
                <a:srgbClr val="7030A0"/>
              </a:solidFill>
              <a:latin typeface="Short Stack" panose="02010500040000000007"/>
              <a:ea typeface="Short Stack" panose="02010500040000000007"/>
              <a:cs typeface="Short Stack" panose="02010500040000000007"/>
              <a:sym typeface="Short Stack" panose="02010500040000000007"/>
            </a:endParaRPr>
          </a:p>
        </p:txBody>
      </p:sp>
      <p:pic>
        <p:nvPicPr>
          <p:cNvPr id="526" name="Google Shape;526;p41"/>
          <p:cNvPicPr preferRelativeResize="0"/>
          <p:nvPr/>
        </p:nvPicPr>
        <p:blipFill rotWithShape="1">
          <a:blip r:embed="rId1"/>
          <a:srcRect/>
          <a:stretch>
            <a:fillRect/>
          </a:stretch>
        </p:blipFill>
        <p:spPr>
          <a:xfrm>
            <a:off x="4974800" y="304800"/>
            <a:ext cx="3940600" cy="295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2"/>
          <p:cNvSpPr txBox="1">
            <a:spLocks noGrp="1"/>
          </p:cNvSpPr>
          <p:nvPr>
            <p:ph type="body" idx="4294967295"/>
          </p:nvPr>
        </p:nvSpPr>
        <p:spPr>
          <a:xfrm>
            <a:off x="413900" y="279425"/>
            <a:ext cx="4480800" cy="33570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SzPts val="2100"/>
              <a:buNone/>
            </a:pPr>
            <a:r>
              <a:rPr lang="en-GB" sz="3600">
                <a:solidFill>
                  <a:srgbClr val="7030A0"/>
                </a:solidFill>
                <a:latin typeface="Short Stack" panose="02010500040000000007"/>
                <a:ea typeface="Short Stack" panose="02010500040000000007"/>
                <a:cs typeface="Short Stack" panose="02010500040000000007"/>
                <a:sym typeface="Short Stack" panose="02010500040000000007"/>
              </a:rPr>
              <a:t>Makes Kubernetes truly modular, extensible, and maintainable with a minimum “</a:t>
            </a:r>
            <a:r>
              <a:rPr lang="en-GB" sz="4000" b="1">
                <a:solidFill>
                  <a:srgbClr val="7030A0"/>
                </a:solidFill>
                <a:latin typeface="Short Stack" panose="02010500040000000007"/>
                <a:ea typeface="Short Stack" panose="02010500040000000007"/>
                <a:cs typeface="Short Stack" panose="02010500040000000007"/>
                <a:sym typeface="Short Stack" panose="02010500040000000007"/>
              </a:rPr>
              <a:t>CORE</a:t>
            </a:r>
            <a:r>
              <a:rPr lang="en-GB" sz="3600">
                <a:solidFill>
                  <a:srgbClr val="7030A0"/>
                </a:solidFill>
                <a:latin typeface="Short Stack" panose="02010500040000000007"/>
                <a:ea typeface="Short Stack" panose="02010500040000000007"/>
                <a:cs typeface="Short Stack" panose="02010500040000000007"/>
                <a:sym typeface="Short Stack" panose="02010500040000000007"/>
              </a:rPr>
              <a:t>”.</a:t>
            </a:r>
            <a:endParaRPr sz="3600">
              <a:solidFill>
                <a:srgbClr val="7030A0"/>
              </a:solidFill>
              <a:latin typeface="Short Stack" panose="02010500040000000007"/>
              <a:ea typeface="Short Stack" panose="02010500040000000007"/>
              <a:cs typeface="Short Stack" panose="02010500040000000007"/>
              <a:sym typeface="Short Stack" panose="02010500040000000007"/>
            </a:endParaRPr>
          </a:p>
        </p:txBody>
      </p:sp>
      <p:pic>
        <p:nvPicPr>
          <p:cNvPr id="532" name="Google Shape;532;p42"/>
          <p:cNvPicPr preferRelativeResize="0"/>
          <p:nvPr/>
        </p:nvPicPr>
        <p:blipFill rotWithShape="1">
          <a:blip r:embed="rId1"/>
          <a:srcRect/>
          <a:stretch>
            <a:fillRect/>
          </a:stretch>
        </p:blipFill>
        <p:spPr>
          <a:xfrm>
            <a:off x="4974800" y="304800"/>
            <a:ext cx="3940600" cy="2955450"/>
          </a:xfrm>
          <a:prstGeom prst="rect">
            <a:avLst/>
          </a:prstGeom>
          <a:noFill/>
          <a:ln>
            <a:noFill/>
          </a:ln>
        </p:spPr>
      </p:pic>
      <p:sp>
        <p:nvSpPr>
          <p:cNvPr id="533" name="Google Shape;533;p42"/>
          <p:cNvSpPr txBox="1">
            <a:spLocks noGrp="1"/>
          </p:cNvSpPr>
          <p:nvPr>
            <p:ph type="title" idx="4294967295"/>
          </p:nvPr>
        </p:nvSpPr>
        <p:spPr>
          <a:xfrm>
            <a:off x="2447625" y="3726275"/>
            <a:ext cx="61944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4100"/>
              <a:buFont typeface="Calibri" panose="020F0502020204030204"/>
              <a:buNone/>
            </a:pPr>
            <a:r>
              <a:rPr lang="en-GB" sz="3600" b="1">
                <a:solidFill>
                  <a:srgbClr val="E06666"/>
                </a:solidFill>
                <a:latin typeface="Short Stack" panose="02010500040000000007"/>
                <a:ea typeface="Short Stack" panose="02010500040000000007"/>
                <a:cs typeface="Short Stack" panose="02010500040000000007"/>
                <a:sym typeface="Short Stack" panose="02010500040000000007"/>
              </a:rPr>
              <a:t>CRD Comes to the Rescue?</a:t>
            </a:r>
            <a:r>
              <a:rPr lang="en-GB" sz="3600" b="1">
                <a:solidFill>
                  <a:srgbClr val="7030A0"/>
                </a:solidFill>
                <a:latin typeface="Short Stack" panose="02010500040000000007"/>
                <a:ea typeface="Short Stack" panose="02010500040000000007"/>
                <a:cs typeface="Short Stack" panose="02010500040000000007"/>
                <a:sym typeface="Short Stack" panose="02010500040000000007"/>
              </a:rPr>
              <a:t> </a:t>
            </a:r>
            <a:endParaRPr sz="3600"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pic>
        <p:nvPicPr>
          <p:cNvPr id="534" name="Google Shape;534;p42"/>
          <p:cNvPicPr preferRelativeResize="0"/>
          <p:nvPr/>
        </p:nvPicPr>
        <p:blipFill rotWithShape="1">
          <a:blip r:embed="rId2"/>
          <a:srcRect/>
          <a:stretch>
            <a:fillRect/>
          </a:stretch>
        </p:blipFill>
        <p:spPr>
          <a:xfrm>
            <a:off x="788375" y="3414375"/>
            <a:ext cx="1358350" cy="135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3"/>
          <p:cNvSpPr txBox="1">
            <a:spLocks noGrp="1"/>
          </p:cNvSpPr>
          <p:nvPr>
            <p:ph type="title" idx="4294967295"/>
          </p:nvPr>
        </p:nvSpPr>
        <p:spPr>
          <a:xfrm>
            <a:off x="6286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000">
                <a:solidFill>
                  <a:srgbClr val="FFFFFF"/>
                </a:solidFill>
              </a:rPr>
              <a:t>CRD: Define as You Like</a:t>
            </a:r>
            <a:endParaRPr sz="2400">
              <a:solidFill>
                <a:srgbClr val="FFFFFF"/>
              </a:solidFill>
            </a:endParaRPr>
          </a:p>
        </p:txBody>
      </p:sp>
      <p:pic>
        <p:nvPicPr>
          <p:cNvPr id="540" name="Google Shape;540;p43"/>
          <p:cNvPicPr preferRelativeResize="0"/>
          <p:nvPr/>
        </p:nvPicPr>
        <p:blipFill rotWithShape="1">
          <a:blip r:embed="rId1"/>
          <a:srcRect/>
          <a:stretch>
            <a:fillRect/>
          </a:stretch>
        </p:blipFill>
        <p:spPr>
          <a:xfrm>
            <a:off x="1296600" y="0"/>
            <a:ext cx="6204351" cy="4230700"/>
          </a:xfrm>
          <a:prstGeom prst="rect">
            <a:avLst/>
          </a:prstGeom>
          <a:noFill/>
          <a:ln>
            <a:noFill/>
          </a:ln>
        </p:spPr>
      </p:pic>
      <p:sp>
        <p:nvSpPr>
          <p:cNvPr id="541" name="Google Shape;541;p43"/>
          <p:cNvSpPr/>
          <p:nvPr/>
        </p:nvSpPr>
        <p:spPr>
          <a:xfrm>
            <a:off x="872250" y="1695375"/>
            <a:ext cx="2294400" cy="1359600"/>
          </a:xfrm>
          <a:prstGeom prst="wedgeEllipseCallout">
            <a:avLst>
              <a:gd name="adj1" fmla="val 68061"/>
              <a:gd name="adj2" fmla="val 42707"/>
            </a:avLst>
          </a:prstGeom>
          <a:solidFill>
            <a:srgbClr val="7030A0"/>
          </a:solidFill>
          <a:ln w="9525" cap="flat" cmpd="sng">
            <a:solidFill>
              <a:srgbClr val="B24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Arial" panose="020B0604020202020204"/>
              <a:buNone/>
            </a:pPr>
            <a:r>
              <a:rPr lang="en-GB" sz="3600" b="1" i="0" u="none" strike="noStrike" cap="none">
                <a:solidFill>
                  <a:srgbClr val="FFFFFF"/>
                </a:solidFill>
                <a:latin typeface="Indie Flower" panose="02000000000000000000"/>
                <a:ea typeface="Indie Flower" panose="02000000000000000000"/>
                <a:cs typeface="Indie Flower" panose="02000000000000000000"/>
                <a:sym typeface="Indie Flower" panose="02000000000000000000"/>
              </a:rPr>
              <a:t>What is CRD?</a:t>
            </a:r>
            <a:endParaRPr sz="3600" b="1" i="0" u="none" strike="noStrike" cap="none">
              <a:solidFill>
                <a:srgbClr val="FFFFFF"/>
              </a:solidFill>
              <a:latin typeface="Indie Flower" panose="02000000000000000000"/>
              <a:ea typeface="Indie Flower" panose="02000000000000000000"/>
              <a:cs typeface="Indie Flower" panose="02000000000000000000"/>
              <a:sym typeface="Indie Flower" panose="02000000000000000000"/>
            </a:endParaRPr>
          </a:p>
        </p:txBody>
      </p:sp>
      <p:sp>
        <p:nvSpPr>
          <p:cNvPr id="542" name="Google Shape;542;p43"/>
          <p:cNvSpPr txBox="1"/>
          <p:nvPr/>
        </p:nvSpPr>
        <p:spPr>
          <a:xfrm>
            <a:off x="1217850" y="4274100"/>
            <a:ext cx="6347100" cy="55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panose="020B0604020202020204"/>
              <a:buNone/>
            </a:pPr>
            <a:r>
              <a:rPr lang="en-GB" sz="36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Kubernetes Children’s Book</a:t>
            </a:r>
            <a:r>
              <a:rPr lang="en-GB" sz="3600" b="0"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 </a:t>
            </a:r>
            <a:endParaRPr sz="3600" b="0"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4"/>
          <p:cNvSpPr txBox="1">
            <a:spLocks noGrp="1"/>
          </p:cNvSpPr>
          <p:nvPr>
            <p:ph type="title" idx="4294967295"/>
          </p:nvPr>
        </p:nvSpPr>
        <p:spPr>
          <a:xfrm>
            <a:off x="6286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000">
                <a:solidFill>
                  <a:srgbClr val="FFFFFF"/>
                </a:solidFill>
              </a:rPr>
              <a:t>CRD: Define as You Like</a:t>
            </a:r>
            <a:endParaRPr sz="2400">
              <a:solidFill>
                <a:srgbClr val="FFFFFF"/>
              </a:solidFill>
            </a:endParaRPr>
          </a:p>
        </p:txBody>
      </p:sp>
      <p:pic>
        <p:nvPicPr>
          <p:cNvPr id="548" name="Google Shape;548;p44"/>
          <p:cNvPicPr preferRelativeResize="0"/>
          <p:nvPr/>
        </p:nvPicPr>
        <p:blipFill rotWithShape="1">
          <a:blip r:embed="rId1"/>
          <a:srcRect/>
          <a:stretch>
            <a:fillRect/>
          </a:stretch>
        </p:blipFill>
        <p:spPr>
          <a:xfrm>
            <a:off x="1550975" y="851850"/>
            <a:ext cx="5833375" cy="3913450"/>
          </a:xfrm>
          <a:prstGeom prst="rect">
            <a:avLst/>
          </a:prstGeom>
          <a:noFill/>
          <a:ln>
            <a:noFill/>
          </a:ln>
        </p:spPr>
      </p:pic>
      <p:sp>
        <p:nvSpPr>
          <p:cNvPr id="549" name="Google Shape;549;p44"/>
          <p:cNvSpPr txBox="1">
            <a:spLocks noGrp="1"/>
          </p:cNvSpPr>
          <p:nvPr>
            <p:ph type="title" idx="4294967295"/>
          </p:nvPr>
        </p:nvSpPr>
        <p:spPr>
          <a:xfrm>
            <a:off x="214275"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CRD Explained</a:t>
            </a:r>
            <a:endParaRPr sz="4100"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550" name="Google Shape;550;p44"/>
          <p:cNvSpPr txBox="1"/>
          <p:nvPr/>
        </p:nvSpPr>
        <p:spPr>
          <a:xfrm>
            <a:off x="2326552" y="4602750"/>
            <a:ext cx="4282200" cy="48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Kubernetes API Zoo</a:t>
            </a:r>
            <a:endParaRPr sz="30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5"/>
          <p:cNvSpPr txBox="1">
            <a:spLocks noGrp="1"/>
          </p:cNvSpPr>
          <p:nvPr>
            <p:ph type="title" idx="4294967295"/>
          </p:nvPr>
        </p:nvSpPr>
        <p:spPr>
          <a:xfrm>
            <a:off x="6286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000">
                <a:solidFill>
                  <a:srgbClr val="FFFFFF"/>
                </a:solidFill>
              </a:rPr>
              <a:t>CRD: Define as You Like</a:t>
            </a:r>
            <a:endParaRPr sz="2400">
              <a:solidFill>
                <a:srgbClr val="FFFFFF"/>
              </a:solidFill>
            </a:endParaRPr>
          </a:p>
        </p:txBody>
      </p:sp>
      <p:pic>
        <p:nvPicPr>
          <p:cNvPr id="556" name="Google Shape;556;p45"/>
          <p:cNvPicPr preferRelativeResize="0"/>
          <p:nvPr/>
        </p:nvPicPr>
        <p:blipFill rotWithShape="1">
          <a:blip r:embed="rId1"/>
          <a:srcRect/>
          <a:stretch>
            <a:fillRect/>
          </a:stretch>
        </p:blipFill>
        <p:spPr>
          <a:xfrm>
            <a:off x="5290124" y="169650"/>
            <a:ext cx="3782076" cy="2537300"/>
          </a:xfrm>
          <a:prstGeom prst="rect">
            <a:avLst/>
          </a:prstGeom>
          <a:noFill/>
          <a:ln>
            <a:noFill/>
          </a:ln>
        </p:spPr>
      </p:pic>
      <p:sp>
        <p:nvSpPr>
          <p:cNvPr id="557" name="Google Shape;557;p45"/>
          <p:cNvSpPr txBox="1"/>
          <p:nvPr/>
        </p:nvSpPr>
        <p:spPr>
          <a:xfrm>
            <a:off x="345950" y="1067700"/>
            <a:ext cx="7128900" cy="2728800"/>
          </a:xfrm>
          <a:prstGeom prst="rect">
            <a:avLst/>
          </a:prstGeom>
          <a:noFill/>
          <a:ln>
            <a:noFill/>
          </a:ln>
        </p:spPr>
        <p:txBody>
          <a:bodyPr spcFirstLastPara="1" wrap="square" lIns="91425" tIns="91425" rIns="91425" bIns="91425" anchor="t" anchorCtr="0">
            <a:noAutofit/>
          </a:bodyPr>
          <a:lstStyle/>
          <a:p>
            <a:pPr marL="0" marR="571500" lvl="0" indent="0" algn="l" rtl="0">
              <a:lnSpc>
                <a:spcPct val="115000"/>
              </a:lnSpc>
              <a:spcBef>
                <a:spcPts val="0"/>
              </a:spcBef>
              <a:spcAft>
                <a:spcPts val="0"/>
              </a:spcAft>
              <a:buClr>
                <a:srgbClr val="000000"/>
              </a:buClr>
              <a:buSzPts val="3000"/>
              <a:buFont typeface="Arial" panose="020B0604020202020204"/>
              <a:buNone/>
            </a:pPr>
            <a:r>
              <a:rPr lang="en-GB" sz="3000" b="1"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rPr>
              <a:t>R =</a:t>
            </a:r>
            <a:r>
              <a:rPr lang="en-GB" sz="30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rPr>
              <a:t> Resource </a:t>
            </a:r>
            <a:br>
              <a:rPr lang="en-GB" sz="30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rPr>
            </a:br>
            <a:r>
              <a:rPr lang="en-GB" sz="20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rPr>
              <a:t>pod, statefulset, persistentvolume, ...</a:t>
            </a:r>
            <a:endParaRPr sz="20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endParaRPr>
          </a:p>
          <a:p>
            <a:pPr marL="0" marR="571500" lvl="0" indent="0" algn="l" rtl="0">
              <a:lnSpc>
                <a:spcPct val="115000"/>
              </a:lnSpc>
              <a:spcBef>
                <a:spcPts val="2300"/>
              </a:spcBef>
              <a:spcAft>
                <a:spcPts val="0"/>
              </a:spcAft>
              <a:buClr>
                <a:srgbClr val="000000"/>
              </a:buClr>
              <a:buSzPts val="1100"/>
              <a:buFont typeface="Arial" panose="020B0604020202020204"/>
              <a:buNone/>
            </a:pPr>
            <a:r>
              <a:rPr lang="en-GB" sz="3000" b="1"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rPr>
              <a:t>CR</a:t>
            </a:r>
            <a:r>
              <a:rPr lang="en-GB" sz="30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rPr>
              <a:t> = Custom Resources</a:t>
            </a:r>
            <a:br>
              <a:rPr lang="en-GB" sz="24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rPr>
            </a:br>
            <a:r>
              <a:rPr lang="en-GB" sz="2000" b="0" i="0" u="none" strike="noStrike" cap="none">
                <a:solidFill>
                  <a:srgbClr val="7030A0"/>
                </a:solidFill>
                <a:highlight>
                  <a:schemeClr val="lt1"/>
                </a:highlight>
                <a:latin typeface="Arial" panose="020B0604020202020204"/>
                <a:ea typeface="Arial" panose="020B0604020202020204"/>
                <a:cs typeface="Arial" panose="020B0604020202020204"/>
                <a:sym typeface="Arial" panose="020B0604020202020204"/>
              </a:rPr>
              <a:t>pot, statelessset, nonpersistentvolume, ...</a:t>
            </a:r>
            <a:endParaRPr sz="20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endParaRPr>
          </a:p>
          <a:p>
            <a:pPr marL="0" marR="571500" lvl="0" indent="0" algn="l" rtl="0">
              <a:lnSpc>
                <a:spcPct val="115000"/>
              </a:lnSpc>
              <a:spcBef>
                <a:spcPts val="2300"/>
              </a:spcBef>
              <a:spcAft>
                <a:spcPts val="0"/>
              </a:spcAft>
              <a:buClr>
                <a:srgbClr val="000000"/>
              </a:buClr>
              <a:buSzPts val="3000"/>
              <a:buFont typeface="Arial" panose="020B0604020202020204"/>
              <a:buNone/>
            </a:pPr>
            <a:r>
              <a:rPr lang="en-GB" sz="3000" b="1"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rPr>
              <a:t>CRD</a:t>
            </a:r>
            <a:r>
              <a:rPr lang="en-GB" sz="30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rPr>
              <a:t> = Custom Resources Definition</a:t>
            </a:r>
            <a:endParaRPr sz="30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endParaRPr>
          </a:p>
          <a:p>
            <a:pPr marL="0" marR="571500" lvl="0" indent="0" algn="l" rtl="0">
              <a:lnSpc>
                <a:spcPct val="115000"/>
              </a:lnSpc>
              <a:spcBef>
                <a:spcPts val="2300"/>
              </a:spcBef>
              <a:spcAft>
                <a:spcPts val="0"/>
              </a:spcAft>
              <a:buClr>
                <a:schemeClr val="dk1"/>
              </a:buClr>
              <a:buSzPts val="1100"/>
              <a:buFont typeface="Arial" panose="020B0604020202020204"/>
              <a:buNone/>
            </a:pPr>
            <a:endParaRPr sz="2400" b="0" i="0" u="none" strike="noStrike" cap="none">
              <a:solidFill>
                <a:srgbClr val="7030A0"/>
              </a:solidFill>
              <a:highlight>
                <a:srgbClr val="FFFFFF"/>
              </a:highlight>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300"/>
              </a:spcBef>
              <a:spcAft>
                <a:spcPts val="0"/>
              </a:spcAft>
              <a:buClr>
                <a:srgbClr val="000000"/>
              </a:buClr>
              <a:buSzPts val="2400"/>
              <a:buFont typeface="Arial" panose="020B0604020202020204"/>
              <a:buNone/>
            </a:pPr>
            <a:endParaRPr sz="2400" b="0"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558" name="Google Shape;558;p45"/>
          <p:cNvSpPr txBox="1">
            <a:spLocks noGrp="1"/>
          </p:cNvSpPr>
          <p:nvPr>
            <p:ph type="title" idx="4294967295"/>
          </p:nvPr>
        </p:nvSpPr>
        <p:spPr>
          <a:xfrm>
            <a:off x="214275"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CRD Explained</a:t>
            </a:r>
            <a:endParaRPr sz="4100"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559" name="Google Shape;559;p45"/>
          <p:cNvSpPr txBox="1"/>
          <p:nvPr/>
        </p:nvSpPr>
        <p:spPr>
          <a:xfrm>
            <a:off x="5552450" y="2571750"/>
            <a:ext cx="3677700" cy="48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B45F06"/>
                </a:solidFill>
                <a:latin typeface="Arial" panose="020B0604020202020204"/>
                <a:ea typeface="Arial" panose="020B0604020202020204"/>
                <a:cs typeface="Arial" panose="020B0604020202020204"/>
                <a:sym typeface="Arial" panose="020B0604020202020204"/>
              </a:rPr>
              <a:t>Kubernetes API Zoo</a:t>
            </a:r>
            <a:endParaRPr sz="2400" b="1" i="0" u="none" strike="noStrike" cap="none">
              <a:solidFill>
                <a:srgbClr val="B45F06"/>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8"/>
          <p:cNvPicPr preferRelativeResize="0"/>
          <p:nvPr/>
        </p:nvPicPr>
        <p:blipFill rotWithShape="1">
          <a:blip r:embed="rId1"/>
          <a:srcRect/>
          <a:stretch>
            <a:fillRect/>
          </a:stretch>
        </p:blipFill>
        <p:spPr>
          <a:xfrm>
            <a:off x="5709574" y="208253"/>
            <a:ext cx="1524900" cy="1524900"/>
          </a:xfrm>
          <a:prstGeom prst="heptagon">
            <a:avLst>
              <a:gd name="hf" fmla="val 102572"/>
              <a:gd name="vf" fmla="val 105210"/>
            </a:avLst>
          </a:prstGeom>
          <a:noFill/>
          <a:ln w="28575" cap="flat" cmpd="sng">
            <a:solidFill>
              <a:srgbClr val="0B5394"/>
            </a:solidFill>
            <a:prstDash val="solid"/>
            <a:round/>
            <a:headEnd type="none" w="sm" len="sm"/>
            <a:tailEnd type="none" w="sm" len="sm"/>
          </a:ln>
        </p:spPr>
      </p:pic>
      <p:pic>
        <p:nvPicPr>
          <p:cNvPr id="142" name="Google Shape;142;p28"/>
          <p:cNvPicPr preferRelativeResize="0"/>
          <p:nvPr/>
        </p:nvPicPr>
        <p:blipFill rotWithShape="1">
          <a:blip r:embed="rId2"/>
          <a:srcRect/>
          <a:stretch>
            <a:fillRect/>
          </a:stretch>
        </p:blipFill>
        <p:spPr>
          <a:xfrm>
            <a:off x="1727025" y="208253"/>
            <a:ext cx="1524900" cy="1524900"/>
          </a:xfrm>
          <a:prstGeom prst="heptagon">
            <a:avLst>
              <a:gd name="hf" fmla="val 102572"/>
              <a:gd name="vf" fmla="val 105210"/>
            </a:avLst>
          </a:prstGeom>
          <a:noFill/>
          <a:ln w="19050" cap="flat" cmpd="sng">
            <a:solidFill>
              <a:srgbClr val="3C78D8"/>
            </a:solidFill>
            <a:prstDash val="solid"/>
            <a:round/>
            <a:headEnd type="none" w="sm" len="sm"/>
            <a:tailEnd type="none" w="sm" len="sm"/>
          </a:ln>
        </p:spPr>
      </p:pic>
      <p:sp>
        <p:nvSpPr>
          <p:cNvPr id="143" name="Google Shape;143;p28"/>
          <p:cNvSpPr txBox="1"/>
          <p:nvPr/>
        </p:nvSpPr>
        <p:spPr>
          <a:xfrm>
            <a:off x="982100" y="1758525"/>
            <a:ext cx="3589800" cy="257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rPr>
              <a:t>Google Software Engineer</a:t>
            </a: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rgbClr val="000000"/>
              </a:buClr>
              <a:buSzPts val="2000"/>
              <a:buFont typeface="Arial" panose="020B0604020202020204"/>
              <a:buNone/>
            </a:pPr>
            <a:r>
              <a:rPr lang="en-GB"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rPr>
              <a:t>GKE Storage-lifecycle Team</a:t>
            </a: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chemeClr val="dk1"/>
              </a:buClr>
              <a:buSzPts val="1100"/>
              <a:buFont typeface="Arial" panose="020B0604020202020204"/>
              <a:buNone/>
            </a:pPr>
            <a:r>
              <a:rPr lang="en-GB"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rPr>
              <a:t>Kubernetes Sig-Storage: Snapshot Workgroup Lead</a:t>
            </a: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chemeClr val="dk1"/>
              </a:buClr>
              <a:buSzPts val="1100"/>
              <a:buFont typeface="Arial" panose="020B0604020202020204"/>
              <a:buNone/>
            </a:pP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chemeClr val="dk1"/>
              </a:buClr>
              <a:buSzPts val="1100"/>
              <a:buFont typeface="Arial" panose="020B0604020202020204"/>
              <a:buNone/>
            </a:pPr>
            <a:r>
              <a:rPr lang="en-GB"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rPr>
              <a:t>Email: jinxu@google.com </a:t>
            </a:r>
            <a:endParaRPr sz="2000" b="0" i="0" u="none" strike="noStrike" cap="none">
              <a:solidFill>
                <a:srgbClr val="1155CC"/>
              </a:solidFill>
              <a:highlight>
                <a:schemeClr val="lt1"/>
              </a:highlight>
              <a:latin typeface="Short Stack" panose="02010500040000000007"/>
              <a:ea typeface="Short Stack" panose="02010500040000000007"/>
              <a:cs typeface="Short Stack" panose="02010500040000000007"/>
              <a:sym typeface="Short Stack" panose="02010500040000000007"/>
            </a:endParaRPr>
          </a:p>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p:txBody>
      </p:sp>
      <p:sp>
        <p:nvSpPr>
          <p:cNvPr id="144" name="Google Shape;144;p28"/>
          <p:cNvSpPr txBox="1"/>
          <p:nvPr/>
        </p:nvSpPr>
        <p:spPr>
          <a:xfrm>
            <a:off x="5005200" y="1758525"/>
            <a:ext cx="3950100" cy="2570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rPr>
              <a:t>OpenSDS Lead Architect</a:t>
            </a: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rgbClr val="000000"/>
              </a:buClr>
              <a:buSzPts val="2000"/>
              <a:buFont typeface="Arial" panose="020B0604020202020204"/>
              <a:buNone/>
            </a:pPr>
            <a:r>
              <a:rPr lang="en-GB"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rPr>
              <a:t>Kubernetes Sig-Storage:</a:t>
            </a: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rgbClr val="000000"/>
              </a:buClr>
              <a:buSzPts val="2000"/>
              <a:buFont typeface="Arial" panose="020B0604020202020204"/>
              <a:buNone/>
            </a:pPr>
            <a:r>
              <a:rPr lang="en-GB"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rPr>
              <a:t>Snapshot Workgroup Lead &amp; CNCF Storage SIG Tech Lead</a:t>
            </a: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chemeClr val="dk1"/>
              </a:buClr>
              <a:buSzPts val="1100"/>
              <a:buFont typeface="Arial" panose="020B0604020202020204"/>
              <a:buNone/>
            </a:pPr>
            <a:r>
              <a:rPr lang="en-GB"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rPr>
              <a:t>xingyang105@gmail.com</a:t>
            </a: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1155CC"/>
              </a:solidFill>
              <a:latin typeface="Short Stack" panose="02010500040000000007"/>
              <a:ea typeface="Short Stack" panose="02010500040000000007"/>
              <a:cs typeface="Short Stack" panose="02010500040000000007"/>
              <a:sym typeface="Short Stack" panose="02010500040000000007"/>
            </a:endParaRPr>
          </a:p>
        </p:txBody>
      </p:sp>
      <p:pic>
        <p:nvPicPr>
          <p:cNvPr id="145" name="Google Shape;145;p28"/>
          <p:cNvPicPr preferRelativeResize="0"/>
          <p:nvPr/>
        </p:nvPicPr>
        <p:blipFill rotWithShape="1">
          <a:blip r:embed="rId3"/>
          <a:srcRect/>
          <a:stretch>
            <a:fillRect/>
          </a:stretch>
        </p:blipFill>
        <p:spPr>
          <a:xfrm>
            <a:off x="3861086" y="530600"/>
            <a:ext cx="1239345" cy="120255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6"/>
          <p:cNvSpPr txBox="1"/>
          <p:nvPr/>
        </p:nvSpPr>
        <p:spPr>
          <a:xfrm>
            <a:off x="375300" y="1438375"/>
            <a:ext cx="4191900" cy="3463800"/>
          </a:xfrm>
          <a:prstGeom prst="rect">
            <a:avLst/>
          </a:prstGeom>
          <a:noFill/>
          <a:ln>
            <a:noFill/>
          </a:ln>
        </p:spPr>
        <p:txBody>
          <a:bodyPr spcFirstLastPara="1" wrap="square" lIns="91425" tIns="91425" rIns="91425" bIns="91425" anchor="t" anchorCtr="0">
            <a:noAutofit/>
          </a:bodyPr>
          <a:lstStyle/>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apiVersion</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apiextensions.k8s.io/v1beta1</a:t>
            </a:r>
            <a:endParaRPr sz="1800" b="0" i="0" u="none" strike="noStrike" cap="none">
              <a:solidFill>
                <a:srgbClr val="7030A0"/>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kind</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2000" b="0" i="0" u="none" strike="noStrike" cap="none">
                <a:solidFill>
                  <a:srgbClr val="7030A0"/>
                </a:solidFill>
                <a:latin typeface="Arial" panose="020B0604020202020204"/>
                <a:ea typeface="Arial" panose="020B0604020202020204"/>
                <a:cs typeface="Arial" panose="020B0604020202020204"/>
                <a:sym typeface="Arial" panose="020B0604020202020204"/>
              </a:rPr>
              <a:t>CustomResourceDefinition</a:t>
            </a:r>
            <a:endParaRPr sz="2000" b="0" i="0" u="none" strike="noStrike" cap="none">
              <a:solidFill>
                <a:srgbClr val="7030A0"/>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metadata</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a:t>
            </a:r>
            <a:endParaRPr sz="1800" b="0" i="0" u="none" strike="noStrike" cap="none">
              <a:solidFill>
                <a:srgbClr val="D4D4D4"/>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name</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pandas.animals.zoo.k8s.io</a:t>
            </a:r>
            <a:endParaRPr sz="1800" b="0" i="0" u="none" strike="noStrike" cap="none">
              <a:solidFill>
                <a:srgbClr val="7030A0"/>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spec</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a:t>
            </a:r>
            <a:endParaRPr sz="1800" b="0" i="0" u="none" strike="noStrike" cap="none">
              <a:solidFill>
                <a:srgbClr val="D4D4D4"/>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scope</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Namespaced</a:t>
            </a:r>
            <a:endParaRPr sz="1800" b="0" i="0" u="none" strike="noStrike" cap="none">
              <a:solidFill>
                <a:srgbClr val="CE9178"/>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group</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animals.zoo.k8s.io</a:t>
            </a:r>
            <a:endParaRPr sz="1800" b="0" i="0" u="none" strike="noStrike" cap="none">
              <a:solidFill>
                <a:srgbClr val="CE9178"/>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version</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v1alpha1</a:t>
            </a:r>
            <a:endParaRPr sz="1800" b="0" i="0" u="none" strike="noStrike" cap="none">
              <a:solidFill>
                <a:srgbClr val="CE9178"/>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names</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a:t>
            </a:r>
            <a:endParaRPr sz="1800" b="0" i="0" u="none" strike="noStrike" cap="none">
              <a:solidFill>
                <a:srgbClr val="D4D4D4"/>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kind</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2200" b="1" i="0" u="none" strike="noStrike" cap="none">
                <a:solidFill>
                  <a:srgbClr val="7030A0"/>
                </a:solidFill>
                <a:latin typeface="Arial" panose="020B0604020202020204"/>
                <a:ea typeface="Arial" panose="020B0604020202020204"/>
                <a:cs typeface="Arial" panose="020B0604020202020204"/>
                <a:sym typeface="Arial" panose="020B0604020202020204"/>
              </a:rPr>
              <a:t>Panda</a:t>
            </a:r>
            <a:endParaRPr sz="2200" b="1" i="0" u="none" strike="noStrike" cap="none">
              <a:solidFill>
                <a:srgbClr val="CE9178"/>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0"/>
              </a:spcBef>
              <a:spcAft>
                <a:spcPts val="0"/>
              </a:spcAft>
              <a:buClr>
                <a:schemeClr val="dk1"/>
              </a:buClr>
              <a:buSzPts val="1100"/>
              <a:buFont typeface="Arial" panose="020B0604020202020204"/>
              <a:buNone/>
            </a:pP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plural</a:t>
            </a:r>
            <a:r>
              <a:rPr lang="en-GB" sz="1800" b="0" i="0" u="none" strike="noStrike" cap="none">
                <a:solidFill>
                  <a:srgbClr val="D4D4D4"/>
                </a:solidFill>
                <a:latin typeface="Arial" panose="020B0604020202020204"/>
                <a:ea typeface="Arial" panose="020B0604020202020204"/>
                <a:cs typeface="Arial" panose="020B0604020202020204"/>
                <a:sym typeface="Arial" panose="020B0604020202020204"/>
              </a:rPr>
              <a:t>: </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pandas</a:t>
            </a:r>
            <a:endParaRPr sz="1800" b="0" i="0" u="none" strike="noStrike" cap="none">
              <a:solidFill>
                <a:srgbClr val="CE9178"/>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0"/>
              </a:spcBef>
              <a:spcAft>
                <a:spcPts val="0"/>
              </a:spcAft>
              <a:buClr>
                <a:schemeClr val="dk1"/>
              </a:buClr>
              <a:buSzPts val="1100"/>
              <a:buFont typeface="Arial" panose="020B0604020202020204"/>
              <a:buNone/>
            </a:pPr>
            <a:r>
              <a:rPr lang="en-GB" sz="1400" b="1" i="0" u="none" strike="noStrike" cap="none">
                <a:solidFill>
                  <a:srgbClr val="D4D4D4"/>
                </a:solidFill>
                <a:latin typeface="Arial" panose="020B0604020202020204"/>
                <a:ea typeface="Arial" panose="020B0604020202020204"/>
                <a:cs typeface="Arial" panose="020B0604020202020204"/>
                <a:sym typeface="Arial" panose="020B0604020202020204"/>
              </a:rPr>
              <a:t> </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5" name="Google Shape;565;p46"/>
          <p:cNvSpPr txBox="1"/>
          <p:nvPr/>
        </p:nvSpPr>
        <p:spPr>
          <a:xfrm>
            <a:off x="375300" y="96775"/>
            <a:ext cx="7262100" cy="59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en-GB"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Example</a:t>
            </a:r>
            <a:r>
              <a:rPr lang="en-GB" sz="36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 </a:t>
            </a:r>
            <a:endParaRPr sz="36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566" name="Google Shape;566;p46"/>
          <p:cNvSpPr/>
          <p:nvPr/>
        </p:nvSpPr>
        <p:spPr>
          <a:xfrm>
            <a:off x="304800" y="1362175"/>
            <a:ext cx="4389300" cy="3705000"/>
          </a:xfrm>
          <a:prstGeom prst="frame">
            <a:avLst>
              <a:gd name="adj1" fmla="val 2583"/>
            </a:avLst>
          </a:prstGeom>
          <a:gradFill>
            <a:gsLst>
              <a:gs pos="0">
                <a:srgbClr val="B24FFF"/>
              </a:gs>
              <a:gs pos="47000">
                <a:srgbClr val="9900FF"/>
              </a:gs>
              <a:gs pos="100000">
                <a:srgbClr val="1E123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567" name="Google Shape;567;p46"/>
          <p:cNvSpPr/>
          <p:nvPr/>
        </p:nvSpPr>
        <p:spPr>
          <a:xfrm>
            <a:off x="4900750" y="1362175"/>
            <a:ext cx="4038300" cy="3705000"/>
          </a:xfrm>
          <a:prstGeom prst="frame">
            <a:avLst>
              <a:gd name="adj1" fmla="val 2583"/>
            </a:avLst>
          </a:prstGeom>
          <a:gradFill>
            <a:gsLst>
              <a:gs pos="0">
                <a:srgbClr val="B24FFF"/>
              </a:gs>
              <a:gs pos="47000">
                <a:srgbClr val="9900FF"/>
              </a:gs>
              <a:gs pos="100000">
                <a:srgbClr val="1E123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8" name="Google Shape;568;p46"/>
          <p:cNvSpPr txBox="1"/>
          <p:nvPr/>
        </p:nvSpPr>
        <p:spPr>
          <a:xfrm>
            <a:off x="4999700" y="1438375"/>
            <a:ext cx="3737400" cy="35043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0"/>
              </a:spcAft>
              <a:buClr>
                <a:srgbClr val="000000"/>
              </a:buClr>
              <a:buSzPts val="18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apiVersion:</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animals.zoo.k8s.io/v1alpha1</a:t>
            </a:r>
            <a:endParaRPr sz="1800" b="0" i="0" u="none" strike="noStrike" cap="none">
              <a:solidFill>
                <a:srgbClr val="569CD6"/>
              </a:solidFill>
              <a:latin typeface="Arial" panose="020B0604020202020204"/>
              <a:ea typeface="Arial" panose="020B0604020202020204"/>
              <a:cs typeface="Arial" panose="020B0604020202020204"/>
              <a:sym typeface="Arial" panose="020B0604020202020204"/>
            </a:endParaRPr>
          </a:p>
          <a:p>
            <a:pPr marL="0" marR="0" lvl="0" indent="0" algn="l" rtl="0">
              <a:lnSpc>
                <a:spcPct val="110000"/>
              </a:lnSpc>
              <a:spcBef>
                <a:spcPts val="0"/>
              </a:spcBef>
              <a:spcAft>
                <a:spcPts val="0"/>
              </a:spcAft>
              <a:buClr>
                <a:srgbClr val="000000"/>
              </a:buClr>
              <a:buSzPts val="18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kind: </a:t>
            </a:r>
            <a:r>
              <a:rPr lang="en-GB" sz="2200" b="1" i="0" u="none" strike="noStrike" cap="none">
                <a:solidFill>
                  <a:srgbClr val="7030A0"/>
                </a:solidFill>
                <a:latin typeface="Arial" panose="020B0604020202020204"/>
                <a:ea typeface="Arial" panose="020B0604020202020204"/>
                <a:cs typeface="Arial" panose="020B0604020202020204"/>
                <a:sym typeface="Arial" panose="020B0604020202020204"/>
              </a:rPr>
              <a:t>Panda</a:t>
            </a:r>
            <a:endParaRPr sz="2200" b="1" i="0" u="none" strike="noStrike" cap="none">
              <a:solidFill>
                <a:srgbClr val="569CD6"/>
              </a:solidFill>
              <a:latin typeface="Arial" panose="020B0604020202020204"/>
              <a:ea typeface="Arial" panose="020B0604020202020204"/>
              <a:cs typeface="Arial" panose="020B0604020202020204"/>
              <a:sym typeface="Arial" panose="020B0604020202020204"/>
            </a:endParaRPr>
          </a:p>
          <a:p>
            <a:pPr marL="0" marR="0" lvl="0" indent="0" algn="l" rtl="0">
              <a:lnSpc>
                <a:spcPct val="110000"/>
              </a:lnSpc>
              <a:spcBef>
                <a:spcPts val="0"/>
              </a:spcBef>
              <a:spcAft>
                <a:spcPts val="0"/>
              </a:spcAft>
              <a:buClr>
                <a:srgbClr val="000000"/>
              </a:buClr>
              <a:buSzPts val="18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metadata:</a:t>
            </a:r>
            <a:endParaRPr sz="1800" b="0" i="0" u="none" strike="noStrike" cap="none">
              <a:solidFill>
                <a:srgbClr val="569CD6"/>
              </a:solidFill>
              <a:latin typeface="Arial" panose="020B0604020202020204"/>
              <a:ea typeface="Arial" panose="020B0604020202020204"/>
              <a:cs typeface="Arial" panose="020B0604020202020204"/>
              <a:sym typeface="Arial" panose="020B0604020202020204"/>
            </a:endParaRPr>
          </a:p>
          <a:p>
            <a:pPr marL="0" marR="0" lvl="0" indent="0" algn="l" rtl="0">
              <a:lnSpc>
                <a:spcPct val="110000"/>
              </a:lnSpc>
              <a:spcBef>
                <a:spcPts val="0"/>
              </a:spcBef>
              <a:spcAft>
                <a:spcPts val="0"/>
              </a:spcAft>
              <a:buClr>
                <a:srgbClr val="000000"/>
              </a:buClr>
              <a:buSzPts val="18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  name: </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qiqi</a:t>
            </a:r>
            <a:endParaRPr sz="1800" b="0" i="0" u="none" strike="noStrike" cap="none">
              <a:solidFill>
                <a:srgbClr val="569CD6"/>
              </a:solidFill>
              <a:latin typeface="Arial" panose="020B0604020202020204"/>
              <a:ea typeface="Arial" panose="020B0604020202020204"/>
              <a:cs typeface="Arial" panose="020B0604020202020204"/>
              <a:sym typeface="Arial" panose="020B0604020202020204"/>
            </a:endParaRPr>
          </a:p>
          <a:p>
            <a:pPr marL="0" marR="0" lvl="0" indent="0" algn="l" rtl="0">
              <a:lnSpc>
                <a:spcPct val="110000"/>
              </a:lnSpc>
              <a:spcBef>
                <a:spcPts val="0"/>
              </a:spcBef>
              <a:spcAft>
                <a:spcPts val="0"/>
              </a:spcAft>
              <a:buClr>
                <a:srgbClr val="000000"/>
              </a:buClr>
              <a:buSzPts val="18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spec:</a:t>
            </a:r>
            <a:endParaRPr sz="1800" b="0" i="0" u="none" strike="noStrike" cap="none">
              <a:solidFill>
                <a:srgbClr val="569CD6"/>
              </a:solidFill>
              <a:latin typeface="Arial" panose="020B0604020202020204"/>
              <a:ea typeface="Arial" panose="020B0604020202020204"/>
              <a:cs typeface="Arial" panose="020B0604020202020204"/>
              <a:sym typeface="Arial" panose="020B0604020202020204"/>
            </a:endParaRPr>
          </a:p>
          <a:p>
            <a:pPr marL="0" marR="0" lvl="0" indent="0" algn="l" rtl="0">
              <a:lnSpc>
                <a:spcPct val="110000"/>
              </a:lnSpc>
              <a:spcBef>
                <a:spcPts val="0"/>
              </a:spcBef>
              <a:spcAft>
                <a:spcPts val="0"/>
              </a:spcAft>
              <a:buClr>
                <a:srgbClr val="000000"/>
              </a:buClr>
              <a:buSzPts val="18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  birthDay: </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7/17/2018</a:t>
            </a:r>
            <a:endParaRPr sz="1800" b="0" i="0" u="none" strike="noStrike" cap="none">
              <a:solidFill>
                <a:srgbClr val="569CD6"/>
              </a:solidFill>
              <a:latin typeface="Arial" panose="020B0604020202020204"/>
              <a:ea typeface="Arial" panose="020B0604020202020204"/>
              <a:cs typeface="Arial" panose="020B0604020202020204"/>
              <a:sym typeface="Arial" panose="020B0604020202020204"/>
            </a:endParaRPr>
          </a:p>
          <a:p>
            <a:pPr marL="0" marR="0" lvl="0" indent="0" algn="l" rtl="0">
              <a:lnSpc>
                <a:spcPct val="110000"/>
              </a:lnSpc>
              <a:spcBef>
                <a:spcPts val="0"/>
              </a:spcBef>
              <a:spcAft>
                <a:spcPts val="0"/>
              </a:spcAft>
              <a:buClr>
                <a:srgbClr val="000000"/>
              </a:buClr>
              <a:buSzPts val="18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  birthPlace: </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Shanghai</a:t>
            </a:r>
            <a:endParaRPr sz="1800" b="0" i="0" u="none" strike="noStrike" cap="none">
              <a:solidFill>
                <a:srgbClr val="569CD6"/>
              </a:solidFill>
              <a:latin typeface="Arial" panose="020B0604020202020204"/>
              <a:ea typeface="Arial" panose="020B0604020202020204"/>
              <a:cs typeface="Arial" panose="020B0604020202020204"/>
              <a:sym typeface="Arial" panose="020B0604020202020204"/>
            </a:endParaRPr>
          </a:p>
          <a:p>
            <a:pPr marL="0" marR="0" lvl="0" indent="0" algn="l" rtl="0">
              <a:lnSpc>
                <a:spcPct val="110000"/>
              </a:lnSpc>
              <a:spcBef>
                <a:spcPts val="0"/>
              </a:spcBef>
              <a:spcAft>
                <a:spcPts val="0"/>
              </a:spcAft>
              <a:buClr>
                <a:srgbClr val="000000"/>
              </a:buClr>
              <a:buSzPts val="1800"/>
              <a:buFont typeface="Arial" panose="020B0604020202020204"/>
              <a:buNone/>
            </a:pPr>
            <a:r>
              <a:rPr lang="en-GB" sz="1800" b="0" i="0" u="none" strike="noStrike" cap="none">
                <a:solidFill>
                  <a:srgbClr val="569CD6"/>
                </a:solidFill>
                <a:latin typeface="Arial" panose="020B0604020202020204"/>
                <a:ea typeface="Arial" panose="020B0604020202020204"/>
                <a:cs typeface="Arial" panose="020B0604020202020204"/>
                <a:sym typeface="Arial" panose="020B0604020202020204"/>
              </a:rPr>
              <a:t>  birthWeight:</a:t>
            </a:r>
            <a:r>
              <a:rPr lang="en-GB" sz="1800" b="0" i="0" u="none" strike="noStrike" cap="none">
                <a:solidFill>
                  <a:srgbClr val="7030A0"/>
                </a:solidFill>
                <a:latin typeface="Arial" panose="020B0604020202020204"/>
                <a:ea typeface="Arial" panose="020B0604020202020204"/>
                <a:cs typeface="Arial" panose="020B0604020202020204"/>
                <a:sym typeface="Arial" panose="020B0604020202020204"/>
              </a:rPr>
              <a:t> 6</a:t>
            </a:r>
            <a:endParaRPr sz="1400" b="0" i="0" u="none" strike="noStrike" cap="none">
              <a:solidFill>
                <a:srgbClr val="569CD6"/>
              </a:solidFill>
              <a:latin typeface="Arial" panose="020B0604020202020204"/>
              <a:ea typeface="Arial" panose="020B0604020202020204"/>
              <a:cs typeface="Arial" panose="020B0604020202020204"/>
              <a:sym typeface="Arial" panose="020B0604020202020204"/>
            </a:endParaRPr>
          </a:p>
        </p:txBody>
      </p:sp>
      <p:sp>
        <p:nvSpPr>
          <p:cNvPr id="569" name="Google Shape;569;p46"/>
          <p:cNvSpPr txBox="1"/>
          <p:nvPr/>
        </p:nvSpPr>
        <p:spPr>
          <a:xfrm>
            <a:off x="1747400" y="876475"/>
            <a:ext cx="1101600" cy="43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1" i="0" u="none" strike="noStrike" cap="none">
                <a:solidFill>
                  <a:srgbClr val="7030A0"/>
                </a:solidFill>
                <a:latin typeface="Arial" panose="020B0604020202020204"/>
                <a:ea typeface="Arial" panose="020B0604020202020204"/>
                <a:cs typeface="Arial" panose="020B0604020202020204"/>
                <a:sym typeface="Arial" panose="020B0604020202020204"/>
              </a:rPr>
              <a:t>CRD</a:t>
            </a:r>
            <a:endParaRPr sz="30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570" name="Google Shape;570;p46"/>
          <p:cNvSpPr txBox="1"/>
          <p:nvPr/>
        </p:nvSpPr>
        <p:spPr>
          <a:xfrm>
            <a:off x="6692200" y="849325"/>
            <a:ext cx="761400" cy="43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1" i="0" u="none" strike="noStrike" cap="none">
                <a:solidFill>
                  <a:srgbClr val="7030A0"/>
                </a:solidFill>
                <a:latin typeface="Arial" panose="020B0604020202020204"/>
                <a:ea typeface="Arial" panose="020B0604020202020204"/>
                <a:cs typeface="Arial" panose="020B0604020202020204"/>
                <a:sym typeface="Arial" panose="020B0604020202020204"/>
              </a:rPr>
              <a:t>CR</a:t>
            </a:r>
            <a:endParaRPr sz="30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pic>
        <p:nvPicPr>
          <p:cNvPr id="571" name="Google Shape;571;p46"/>
          <p:cNvPicPr preferRelativeResize="0"/>
          <p:nvPr/>
        </p:nvPicPr>
        <p:blipFill rotWithShape="1">
          <a:blip r:embed="rId1"/>
          <a:srcRect/>
          <a:stretch>
            <a:fillRect/>
          </a:stretch>
        </p:blipFill>
        <p:spPr>
          <a:xfrm>
            <a:off x="2879350" y="140675"/>
            <a:ext cx="987500" cy="98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47"/>
          <p:cNvSpPr txBox="1">
            <a:spLocks noGrp="1"/>
          </p:cNvSpPr>
          <p:nvPr>
            <p:ph type="title" idx="4294967295"/>
          </p:nvPr>
        </p:nvSpPr>
        <p:spPr>
          <a:xfrm>
            <a:off x="628650" y="-1833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000">
                <a:solidFill>
                  <a:srgbClr val="FFFFFF"/>
                </a:solidFill>
              </a:rPr>
              <a:t>Define as You Like</a:t>
            </a:r>
            <a:endParaRPr sz="2400">
              <a:solidFill>
                <a:srgbClr val="FFFFFF"/>
              </a:solidFill>
            </a:endParaRPr>
          </a:p>
        </p:txBody>
      </p:sp>
      <p:pic>
        <p:nvPicPr>
          <p:cNvPr id="577" name="Google Shape;577;p47"/>
          <p:cNvPicPr preferRelativeResize="0"/>
          <p:nvPr/>
        </p:nvPicPr>
        <p:blipFill rotWithShape="1">
          <a:blip r:embed="rId1"/>
          <a:srcRect l="49023" t="25620" r="8139" b="12328"/>
          <a:stretch>
            <a:fillRect/>
          </a:stretch>
        </p:blipFill>
        <p:spPr>
          <a:xfrm>
            <a:off x="628650" y="754182"/>
            <a:ext cx="4159800" cy="3718200"/>
          </a:xfrm>
          <a:prstGeom prst="rect">
            <a:avLst/>
          </a:prstGeom>
          <a:noFill/>
          <a:ln>
            <a:noFill/>
          </a:ln>
        </p:spPr>
      </p:pic>
      <p:sp>
        <p:nvSpPr>
          <p:cNvPr id="578" name="Google Shape;578;p47"/>
          <p:cNvSpPr txBox="1">
            <a:spLocks noGrp="1"/>
          </p:cNvSpPr>
          <p:nvPr>
            <p:ph type="title" idx="4294967295"/>
          </p:nvPr>
        </p:nvSpPr>
        <p:spPr>
          <a:xfrm>
            <a:off x="4980700" y="1373150"/>
            <a:ext cx="5004900" cy="141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4100"/>
              <a:buFont typeface="Calibri" panose="020F0502020204030204"/>
              <a:buNone/>
            </a:pPr>
            <a:r>
              <a:rPr lang="en-GB" sz="3000" b="1">
                <a:solidFill>
                  <a:srgbClr val="7030A0"/>
                </a:solidFill>
                <a:latin typeface="Short Stack" panose="02010500040000000007"/>
                <a:ea typeface="Short Stack" panose="02010500040000000007"/>
                <a:cs typeface="Short Stack" panose="02010500040000000007"/>
                <a:sym typeface="Short Stack" panose="02010500040000000007"/>
              </a:rPr>
              <a:t>                                </a:t>
            </a:r>
            <a:br>
              <a:rPr lang="en-GB" sz="3000" b="1">
                <a:solidFill>
                  <a:srgbClr val="7030A0"/>
                </a:solidFill>
                <a:latin typeface="Short Stack" panose="02010500040000000007"/>
                <a:ea typeface="Short Stack" panose="02010500040000000007"/>
                <a:cs typeface="Short Stack" panose="02010500040000000007"/>
                <a:sym typeface="Short Stack" panose="02010500040000000007"/>
              </a:rPr>
            </a:br>
            <a:r>
              <a:rPr lang="en-GB" sz="3000" b="1">
                <a:solidFill>
                  <a:srgbClr val="7030A0"/>
                </a:solidFill>
                <a:latin typeface="Short Stack" panose="02010500040000000007"/>
                <a:ea typeface="Short Stack" panose="02010500040000000007"/>
                <a:cs typeface="Short Stack" panose="02010500040000000007"/>
                <a:sym typeface="Short Stack" panose="02010500040000000007"/>
              </a:rPr>
              <a:t>                   CRD</a:t>
            </a:r>
            <a:endParaRPr sz="3000" b="1">
              <a:solidFill>
                <a:srgbClr val="7030A0"/>
              </a:solidFill>
              <a:latin typeface="Short Stack" panose="02010500040000000007"/>
              <a:ea typeface="Short Stack" panose="02010500040000000007"/>
              <a:cs typeface="Short Stack" panose="02010500040000000007"/>
              <a:sym typeface="Short Stack" panose="02010500040000000007"/>
            </a:endParaRPr>
          </a:p>
          <a:p>
            <a:pPr marL="0" lvl="0" indent="0" algn="l" rtl="0">
              <a:lnSpc>
                <a:spcPct val="115000"/>
              </a:lnSpc>
              <a:spcBef>
                <a:spcPts val="0"/>
              </a:spcBef>
              <a:spcAft>
                <a:spcPts val="0"/>
              </a:spcAft>
              <a:buClr>
                <a:schemeClr val="lt1"/>
              </a:buClr>
              <a:buSzPts val="4100"/>
              <a:buFont typeface="Calibri" panose="020F0502020204030204"/>
              <a:buNone/>
            </a:pPr>
            <a:r>
              <a:rPr lang="en-GB" sz="3000" b="1">
                <a:solidFill>
                  <a:srgbClr val="7030A0"/>
                </a:solidFill>
                <a:latin typeface="Short Stack" panose="02010500040000000007"/>
                <a:ea typeface="Short Stack" panose="02010500040000000007"/>
                <a:cs typeface="Short Stack" panose="02010500040000000007"/>
                <a:sym typeface="Short Stack" panose="02010500040000000007"/>
              </a:rPr>
              <a:t> + Custom Controller</a:t>
            </a:r>
            <a:endParaRPr sz="3000" b="1">
              <a:solidFill>
                <a:srgbClr val="7030A0"/>
              </a:solidFill>
              <a:latin typeface="Short Stack" panose="02010500040000000007"/>
              <a:ea typeface="Short Stack" panose="02010500040000000007"/>
              <a:cs typeface="Short Stack" panose="02010500040000000007"/>
              <a:sym typeface="Short Stack" panose="02010500040000000007"/>
            </a:endParaRPr>
          </a:p>
          <a:p>
            <a:pPr marL="0" lvl="0" indent="0" algn="l" rtl="0">
              <a:lnSpc>
                <a:spcPct val="90000"/>
              </a:lnSpc>
              <a:spcBef>
                <a:spcPts val="0"/>
              </a:spcBef>
              <a:spcAft>
                <a:spcPts val="0"/>
              </a:spcAft>
              <a:buClr>
                <a:schemeClr val="lt1"/>
              </a:buClr>
              <a:buSzPts val="4100"/>
              <a:buFont typeface="Calibri" panose="020F0502020204030204"/>
              <a:buNone/>
            </a:pPr>
            <a:r>
              <a:rPr lang="en-GB" sz="2400" b="1">
                <a:solidFill>
                  <a:srgbClr val="7030A0"/>
                </a:solidFill>
                <a:latin typeface="Short Stack" panose="02010500040000000007"/>
                <a:ea typeface="Short Stack" panose="02010500040000000007"/>
                <a:cs typeface="Short Stack" panose="02010500040000000007"/>
                <a:sym typeface="Short Stack" panose="02010500040000000007"/>
              </a:rPr>
              <a:t> </a:t>
            </a:r>
            <a:endParaRPr sz="2400" b="1">
              <a:solidFill>
                <a:srgbClr val="7030A0"/>
              </a:solidFill>
              <a:latin typeface="Short Stack" panose="02010500040000000007"/>
              <a:ea typeface="Short Stack" panose="02010500040000000007"/>
              <a:cs typeface="Short Stack" panose="02010500040000000007"/>
              <a:sym typeface="Short Stack" panose="02010500040000000007"/>
            </a:endParaRPr>
          </a:p>
          <a:p>
            <a:pPr marL="0" lvl="0" indent="0" algn="l" rtl="0">
              <a:lnSpc>
                <a:spcPct val="90000"/>
              </a:lnSpc>
              <a:spcBef>
                <a:spcPts val="0"/>
              </a:spcBef>
              <a:spcAft>
                <a:spcPts val="0"/>
              </a:spcAft>
              <a:buClr>
                <a:schemeClr val="lt1"/>
              </a:buClr>
              <a:buSzPts val="4100"/>
              <a:buFont typeface="Calibri" panose="020F0502020204030204"/>
              <a:buNone/>
            </a:pPr>
            <a:r>
              <a:rPr lang="en-GB" sz="3600" b="1">
                <a:solidFill>
                  <a:srgbClr val="7030A0"/>
                </a:solidFill>
                <a:latin typeface="Short Stack" panose="02010500040000000007"/>
                <a:ea typeface="Short Stack" panose="02010500040000000007"/>
                <a:cs typeface="Short Stack" panose="02010500040000000007"/>
                <a:sym typeface="Short Stack" panose="02010500040000000007"/>
              </a:rPr>
              <a:t>     </a:t>
            </a:r>
            <a:r>
              <a:rPr lang="en-GB" sz="3000" b="1">
                <a:solidFill>
                  <a:srgbClr val="7030A0"/>
                </a:solidFill>
                <a:latin typeface="Short Stack" panose="02010500040000000007"/>
                <a:ea typeface="Short Stack" panose="02010500040000000007"/>
                <a:cs typeface="Short Stack" panose="02010500040000000007"/>
                <a:sym typeface="Short Stack" panose="02010500040000000007"/>
              </a:rPr>
              <a:t>Declarative API</a:t>
            </a:r>
            <a:endParaRPr lang="en-GB" sz="3000"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579" name="Google Shape;579;p47"/>
          <p:cNvSpPr/>
          <p:nvPr/>
        </p:nvSpPr>
        <p:spPr>
          <a:xfrm>
            <a:off x="4980700" y="2747894"/>
            <a:ext cx="441600" cy="280800"/>
          </a:xfrm>
          <a:prstGeom prst="mathEqual">
            <a:avLst>
              <a:gd name="adj1" fmla="val 23520"/>
              <a:gd name="adj2" fmla="val 11760"/>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80" name="Google Shape;580;p47"/>
          <p:cNvCxnSpPr/>
          <p:nvPr/>
        </p:nvCxnSpPr>
        <p:spPr>
          <a:xfrm rot="10800000" flipH="1">
            <a:off x="4881450" y="2393392"/>
            <a:ext cx="4149300" cy="18900"/>
          </a:xfrm>
          <a:prstGeom prst="straightConnector1">
            <a:avLst/>
          </a:prstGeom>
          <a:noFill/>
          <a:ln w="38100" cap="flat" cmpd="sng">
            <a:solidFill>
              <a:srgbClr val="7030A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8"/>
          <p:cNvSpPr txBox="1"/>
          <p:nvPr/>
        </p:nvSpPr>
        <p:spPr>
          <a:xfrm>
            <a:off x="492274" y="40600"/>
            <a:ext cx="8295109" cy="6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en-GB"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Back to Our CRD Journey ...</a:t>
            </a:r>
            <a:endParaRPr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49"/>
          <p:cNvPicPr preferRelativeResize="0"/>
          <p:nvPr/>
        </p:nvPicPr>
        <p:blipFill rotWithShape="1">
          <a:blip r:embed="rId1"/>
          <a:srcRect/>
          <a:stretch>
            <a:fillRect/>
          </a:stretch>
        </p:blipFill>
        <p:spPr>
          <a:xfrm>
            <a:off x="0" y="719631"/>
            <a:ext cx="9143999" cy="1556669"/>
          </a:xfrm>
          <a:prstGeom prst="rect">
            <a:avLst/>
          </a:prstGeom>
          <a:noFill/>
          <a:ln>
            <a:noFill/>
          </a:ln>
        </p:spPr>
      </p:pic>
      <p:sp>
        <p:nvSpPr>
          <p:cNvPr id="591" name="Google Shape;591;p49"/>
          <p:cNvSpPr txBox="1"/>
          <p:nvPr/>
        </p:nvSpPr>
        <p:spPr>
          <a:xfrm>
            <a:off x="492274" y="40600"/>
            <a:ext cx="8249389" cy="6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en-GB"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Back to Our CRD Journey ...</a:t>
            </a:r>
            <a:endParaRPr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50"/>
          <p:cNvPicPr preferRelativeResize="0"/>
          <p:nvPr/>
        </p:nvPicPr>
        <p:blipFill rotWithShape="1">
          <a:blip r:embed="rId1"/>
          <a:srcRect/>
          <a:stretch>
            <a:fillRect/>
          </a:stretch>
        </p:blipFill>
        <p:spPr>
          <a:xfrm>
            <a:off x="0" y="719631"/>
            <a:ext cx="9143999" cy="1556669"/>
          </a:xfrm>
          <a:prstGeom prst="rect">
            <a:avLst/>
          </a:prstGeom>
          <a:noFill/>
          <a:ln>
            <a:noFill/>
          </a:ln>
        </p:spPr>
      </p:pic>
      <p:pic>
        <p:nvPicPr>
          <p:cNvPr id="597" name="Google Shape;597;p50"/>
          <p:cNvPicPr preferRelativeResize="0"/>
          <p:nvPr/>
        </p:nvPicPr>
        <p:blipFill rotWithShape="1">
          <a:blip r:embed="rId2"/>
          <a:srcRect/>
          <a:stretch>
            <a:fillRect/>
          </a:stretch>
        </p:blipFill>
        <p:spPr>
          <a:xfrm>
            <a:off x="132175" y="2571750"/>
            <a:ext cx="2980175" cy="2550774"/>
          </a:xfrm>
          <a:prstGeom prst="rect">
            <a:avLst/>
          </a:prstGeom>
          <a:noFill/>
          <a:ln w="9525" cap="flat" cmpd="sng">
            <a:solidFill>
              <a:srgbClr val="7030A0"/>
            </a:solidFill>
            <a:prstDash val="solid"/>
            <a:round/>
            <a:headEnd type="none" w="sm" len="sm"/>
            <a:tailEnd type="none" w="sm" len="sm"/>
          </a:ln>
        </p:spPr>
      </p:pic>
      <p:pic>
        <p:nvPicPr>
          <p:cNvPr id="598" name="Google Shape;598;p50"/>
          <p:cNvPicPr preferRelativeResize="0"/>
          <p:nvPr/>
        </p:nvPicPr>
        <p:blipFill rotWithShape="1">
          <a:blip r:embed="rId3"/>
          <a:srcRect/>
          <a:stretch>
            <a:fillRect/>
          </a:stretch>
        </p:blipFill>
        <p:spPr>
          <a:xfrm>
            <a:off x="3399675" y="2571750"/>
            <a:ext cx="2695848" cy="2550775"/>
          </a:xfrm>
          <a:prstGeom prst="rect">
            <a:avLst/>
          </a:prstGeom>
          <a:noFill/>
          <a:ln w="9525" cap="flat" cmpd="sng">
            <a:solidFill>
              <a:srgbClr val="7030A0"/>
            </a:solidFill>
            <a:prstDash val="solid"/>
            <a:round/>
            <a:headEnd type="none" w="sm" len="sm"/>
            <a:tailEnd type="none" w="sm" len="sm"/>
          </a:ln>
        </p:spPr>
      </p:pic>
      <p:sp>
        <p:nvSpPr>
          <p:cNvPr id="599" name="Google Shape;599;p50"/>
          <p:cNvSpPr txBox="1"/>
          <p:nvPr/>
        </p:nvSpPr>
        <p:spPr>
          <a:xfrm>
            <a:off x="1061050" y="2162525"/>
            <a:ext cx="1384500" cy="45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7030A0"/>
                </a:solidFill>
                <a:latin typeface="Arial" panose="020B0604020202020204"/>
                <a:ea typeface="Arial" panose="020B0604020202020204"/>
                <a:cs typeface="Arial" panose="020B0604020202020204"/>
                <a:sym typeface="Arial" panose="020B0604020202020204"/>
              </a:rPr>
              <a:t>CRD</a:t>
            </a:r>
            <a:endParaRPr sz="24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600" name="Google Shape;600;p50"/>
          <p:cNvSpPr txBox="1"/>
          <p:nvPr/>
        </p:nvSpPr>
        <p:spPr>
          <a:xfrm>
            <a:off x="3810450" y="2162525"/>
            <a:ext cx="1737300" cy="45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7030A0"/>
                </a:solidFill>
                <a:latin typeface="Arial" panose="020B0604020202020204"/>
                <a:ea typeface="Arial" panose="020B0604020202020204"/>
                <a:cs typeface="Arial" panose="020B0604020202020204"/>
                <a:sym typeface="Arial" panose="020B0604020202020204"/>
              </a:rPr>
              <a:t>Controller</a:t>
            </a:r>
            <a:endParaRPr sz="24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pic>
        <p:nvPicPr>
          <p:cNvPr id="601" name="Google Shape;601;p50"/>
          <p:cNvPicPr preferRelativeResize="0"/>
          <p:nvPr/>
        </p:nvPicPr>
        <p:blipFill rotWithShape="1">
          <a:blip r:embed="rId4"/>
          <a:srcRect/>
          <a:stretch>
            <a:fillRect/>
          </a:stretch>
        </p:blipFill>
        <p:spPr>
          <a:xfrm>
            <a:off x="6255948" y="2777925"/>
            <a:ext cx="2743677" cy="1963612"/>
          </a:xfrm>
          <a:prstGeom prst="rect">
            <a:avLst/>
          </a:prstGeom>
          <a:noFill/>
          <a:ln w="9525" cap="flat" cmpd="sng">
            <a:solidFill>
              <a:srgbClr val="7030A0"/>
            </a:solidFill>
            <a:prstDash val="solid"/>
            <a:round/>
            <a:headEnd type="none" w="sm" len="sm"/>
            <a:tailEnd type="none" w="sm" len="sm"/>
          </a:ln>
        </p:spPr>
      </p:pic>
      <p:sp>
        <p:nvSpPr>
          <p:cNvPr id="602" name="Google Shape;602;p50"/>
          <p:cNvSpPr txBox="1"/>
          <p:nvPr/>
        </p:nvSpPr>
        <p:spPr>
          <a:xfrm>
            <a:off x="6652175" y="2162525"/>
            <a:ext cx="1951200" cy="45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1" i="0" u="none" strike="noStrike" cap="none">
                <a:solidFill>
                  <a:srgbClr val="7030A0"/>
                </a:solidFill>
                <a:latin typeface="Arial" panose="020B0604020202020204"/>
                <a:ea typeface="Arial" panose="020B0604020202020204"/>
                <a:cs typeface="Arial" panose="020B0604020202020204"/>
                <a:sym typeface="Arial" panose="020B0604020202020204"/>
              </a:rPr>
              <a:t>Deployment</a:t>
            </a:r>
            <a:endParaRPr sz="24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603" name="Google Shape;603;p50"/>
          <p:cNvSpPr txBox="1"/>
          <p:nvPr/>
        </p:nvSpPr>
        <p:spPr>
          <a:xfrm>
            <a:off x="492274" y="40600"/>
            <a:ext cx="7819621" cy="6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en-GB"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Back to Our CRD Journey ...</a:t>
            </a:r>
            <a:endParaRPr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1"/>
          <p:cNvSpPr/>
          <p:nvPr/>
        </p:nvSpPr>
        <p:spPr>
          <a:xfrm>
            <a:off x="105625" y="997950"/>
            <a:ext cx="4821000" cy="4082100"/>
          </a:xfrm>
          <a:prstGeom prst="ellipse">
            <a:avLst/>
          </a:prstGeom>
          <a:solidFill>
            <a:srgbClr val="701C7F"/>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09" name="Google Shape;609;p51"/>
          <p:cNvGrpSpPr/>
          <p:nvPr/>
        </p:nvGrpSpPr>
        <p:grpSpPr>
          <a:xfrm>
            <a:off x="410962" y="1472329"/>
            <a:ext cx="2878999" cy="2870098"/>
            <a:chOff x="4447199" y="1815761"/>
            <a:chExt cx="2015400" cy="1928700"/>
          </a:xfrm>
        </p:grpSpPr>
        <p:sp>
          <p:nvSpPr>
            <p:cNvPr id="610" name="Google Shape;610;p51"/>
            <p:cNvSpPr/>
            <p:nvPr/>
          </p:nvSpPr>
          <p:spPr>
            <a:xfrm>
              <a:off x="4447199" y="1815761"/>
              <a:ext cx="2015400" cy="1928700"/>
            </a:xfrm>
            <a:prstGeom prst="ellipse">
              <a:avLst/>
            </a:prstGeom>
            <a:solidFill>
              <a:srgbClr val="F1C232"/>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1" name="Google Shape;611;p51"/>
            <p:cNvSpPr txBox="1"/>
            <p:nvPr/>
          </p:nvSpPr>
          <p:spPr>
            <a:xfrm>
              <a:off x="5055397" y="2570915"/>
              <a:ext cx="830400" cy="36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r>
                <a:rPr lang="en-GB" sz="3600" b="1" i="0" u="none" strike="noStrike" cap="none">
                  <a:solidFill>
                    <a:srgbClr val="FFFFFF"/>
                  </a:solidFill>
                  <a:latin typeface="Roboto" panose="02000000000000000000"/>
                  <a:ea typeface="Roboto" panose="02000000000000000000"/>
                  <a:cs typeface="Roboto" panose="02000000000000000000"/>
                  <a:sym typeface="Roboto" panose="02000000000000000000"/>
                </a:rPr>
                <a:t>Core</a:t>
              </a:r>
              <a:endParaRPr sz="36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grpSp>
      <p:sp>
        <p:nvSpPr>
          <p:cNvPr id="612" name="Google Shape;612;p51"/>
          <p:cNvSpPr/>
          <p:nvPr/>
        </p:nvSpPr>
        <p:spPr>
          <a:xfrm>
            <a:off x="681250" y="1955975"/>
            <a:ext cx="984900" cy="7284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PVC</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3" name="Google Shape;613;p51"/>
          <p:cNvSpPr/>
          <p:nvPr/>
        </p:nvSpPr>
        <p:spPr>
          <a:xfrm>
            <a:off x="1959975" y="3315175"/>
            <a:ext cx="1088100" cy="5463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Node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4" name="Google Shape;614;p51"/>
          <p:cNvSpPr/>
          <p:nvPr/>
        </p:nvSpPr>
        <p:spPr>
          <a:xfrm>
            <a:off x="922500" y="3373475"/>
            <a:ext cx="897000" cy="5796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Pod</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5" name="Google Shape;615;p51"/>
          <p:cNvSpPr/>
          <p:nvPr/>
        </p:nvSpPr>
        <p:spPr>
          <a:xfrm>
            <a:off x="1959975" y="1847375"/>
            <a:ext cx="746700" cy="6549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PV</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6" name="Google Shape;616;p51"/>
          <p:cNvSpPr/>
          <p:nvPr/>
        </p:nvSpPr>
        <p:spPr>
          <a:xfrm>
            <a:off x="3211950" y="1603800"/>
            <a:ext cx="1088100" cy="8529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17" name="Google Shape;617;p51"/>
          <p:cNvSpPr/>
          <p:nvPr/>
        </p:nvSpPr>
        <p:spPr>
          <a:xfrm>
            <a:off x="3140100" y="3707225"/>
            <a:ext cx="1088100" cy="7284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18" name="Google Shape;618;p51"/>
          <p:cNvSpPr/>
          <p:nvPr/>
        </p:nvSpPr>
        <p:spPr>
          <a:xfrm>
            <a:off x="3440550" y="2596075"/>
            <a:ext cx="1330800" cy="8529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19" name="Google Shape;619;p51"/>
          <p:cNvSpPr txBox="1"/>
          <p:nvPr/>
        </p:nvSpPr>
        <p:spPr>
          <a:xfrm>
            <a:off x="2082975" y="904350"/>
            <a:ext cx="1357500" cy="45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1" i="0" u="none" strike="noStrike" cap="none">
                <a:solidFill>
                  <a:srgbClr val="FFFFFF"/>
                </a:solidFill>
                <a:latin typeface="Arial" panose="020B0604020202020204"/>
                <a:ea typeface="Arial" panose="020B0604020202020204"/>
                <a:cs typeface="Arial" panose="020B0604020202020204"/>
                <a:sym typeface="Arial" panose="020B0604020202020204"/>
              </a:rPr>
              <a:t>APIs</a:t>
            </a:r>
            <a:endParaRPr sz="3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20" name="Google Shape;620;p51"/>
          <p:cNvSpPr txBox="1"/>
          <p:nvPr/>
        </p:nvSpPr>
        <p:spPr>
          <a:xfrm>
            <a:off x="4926625" y="1295025"/>
            <a:ext cx="4887600" cy="272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GB" sz="2400" b="0" i="0" u="none" strike="noStrike" cap="none">
                <a:solidFill>
                  <a:srgbClr val="000000"/>
                </a:solidFill>
                <a:latin typeface="Arial" panose="020B0604020202020204"/>
                <a:ea typeface="Arial" panose="020B0604020202020204"/>
                <a:cs typeface="Arial" panose="020B0604020202020204"/>
                <a:sym typeface="Arial" panose="020B0604020202020204"/>
              </a:rPr>
              <a:t>kubectl create -f snap.yaml</a:t>
            </a: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GB" sz="2400" b="0" i="0" u="none" strike="noStrike" cap="none">
                <a:solidFill>
                  <a:schemeClr val="dk1"/>
                </a:solidFill>
                <a:latin typeface="Arial" panose="020B0604020202020204"/>
                <a:ea typeface="Arial" panose="020B0604020202020204"/>
                <a:cs typeface="Arial" panose="020B0604020202020204"/>
                <a:sym typeface="Arial" panose="020B0604020202020204"/>
              </a:rPr>
              <a:t>kubectl delete -f snap.yaml</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GB" sz="2400" b="0" i="0" u="none" strike="noStrike" cap="none">
                <a:solidFill>
                  <a:schemeClr val="dk1"/>
                </a:solidFill>
                <a:latin typeface="Arial" panose="020B0604020202020204"/>
                <a:ea typeface="Arial" panose="020B0604020202020204"/>
                <a:cs typeface="Arial" panose="020B0604020202020204"/>
                <a:sym typeface="Arial" panose="020B0604020202020204"/>
              </a:rPr>
              <a:t>kubectl get volumesnapshot</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GB" sz="2400" b="0" i="0" u="none" strike="noStrike" cap="none">
                <a:solidFill>
                  <a:schemeClr val="dk1"/>
                </a:solidFill>
                <a:latin typeface="Arial" panose="020B0604020202020204"/>
                <a:ea typeface="Arial" panose="020B0604020202020204"/>
                <a:cs typeface="Arial" panose="020B0604020202020204"/>
                <a:sym typeface="Arial" panose="020B0604020202020204"/>
              </a:rPr>
              <a:t>kubectl list volumesnapshot</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3000"/>
              <a:buFont typeface="Arial" panose="020B0604020202020204"/>
              <a:buNone/>
            </a:pPr>
            <a:r>
              <a:rPr lang="en-GB" sz="3000" b="1" i="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30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Oswald"/>
              <a:ea typeface="Oswald"/>
              <a:cs typeface="Oswald"/>
              <a:sym typeface="Oswald"/>
            </a:endParaRPr>
          </a:p>
        </p:txBody>
      </p:sp>
      <p:sp>
        <p:nvSpPr>
          <p:cNvPr id="621" name="Google Shape;621;p51"/>
          <p:cNvSpPr txBox="1"/>
          <p:nvPr/>
        </p:nvSpPr>
        <p:spPr>
          <a:xfrm>
            <a:off x="410962" y="44500"/>
            <a:ext cx="8220900" cy="6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en-GB"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The Same Old User Experiences</a:t>
            </a:r>
            <a:endParaRPr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622" name="Google Shape;622;p51"/>
          <p:cNvSpPr txBox="1"/>
          <p:nvPr/>
        </p:nvSpPr>
        <p:spPr>
          <a:xfrm>
            <a:off x="3266738" y="1668925"/>
            <a:ext cx="1088100" cy="54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t>Volume</a:t>
            </a:r>
            <a:b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br>
            <a: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t>Snapshot</a:t>
            </a:r>
            <a:endParaRPr sz="17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3" name="Google Shape;623;p51"/>
          <p:cNvSpPr txBox="1"/>
          <p:nvPr/>
        </p:nvSpPr>
        <p:spPr>
          <a:xfrm>
            <a:off x="3635725" y="2534782"/>
            <a:ext cx="1088100" cy="85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t>Volume</a:t>
            </a:r>
            <a:b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br>
            <a: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t>Snapshot</a:t>
            </a:r>
            <a:b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br>
            <a: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t>Content</a:t>
            </a:r>
            <a:endParaRPr sz="17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4" name="Google Shape;624;p51"/>
          <p:cNvSpPr txBox="1"/>
          <p:nvPr/>
        </p:nvSpPr>
        <p:spPr>
          <a:xfrm>
            <a:off x="3188538" y="3707225"/>
            <a:ext cx="1088100" cy="546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t>Snapshot</a:t>
            </a:r>
            <a:endParaRPr sz="17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00000"/>
              </a:lnSpc>
              <a:spcBef>
                <a:spcPts val="0"/>
              </a:spcBef>
              <a:spcAft>
                <a:spcPts val="0"/>
              </a:spcAft>
              <a:buClr>
                <a:srgbClr val="000000"/>
              </a:buClr>
              <a:buSzPts val="1700"/>
              <a:buFont typeface="Arial" panose="020B0604020202020204"/>
              <a:buNone/>
            </a:pPr>
            <a:r>
              <a:rPr lang="en-GB" sz="1700" b="1" i="0" u="none" strike="noStrike" cap="none">
                <a:solidFill>
                  <a:srgbClr val="FFFFFF"/>
                </a:solidFill>
                <a:latin typeface="Calibri" panose="020F0502020204030204"/>
                <a:ea typeface="Calibri" panose="020F0502020204030204"/>
                <a:cs typeface="Calibri" panose="020F0502020204030204"/>
                <a:sym typeface="Calibri" panose="020F0502020204030204"/>
              </a:rPr>
              <a:t>Class</a:t>
            </a:r>
            <a:endParaRPr sz="1700" b="1"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25" name="Google Shape;625;p51"/>
          <p:cNvSpPr/>
          <p:nvPr/>
        </p:nvSpPr>
        <p:spPr>
          <a:xfrm>
            <a:off x="733100" y="2781300"/>
            <a:ext cx="537600" cy="5154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6" name="Google Shape;626;p51"/>
          <p:cNvSpPr/>
          <p:nvPr/>
        </p:nvSpPr>
        <p:spPr>
          <a:xfrm>
            <a:off x="2492925" y="2534775"/>
            <a:ext cx="537600" cy="5154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pic>
        <p:nvPicPr>
          <p:cNvPr id="631" name="Google Shape;631;p52"/>
          <p:cNvPicPr preferRelativeResize="0"/>
          <p:nvPr/>
        </p:nvPicPr>
        <p:blipFill rotWithShape="1">
          <a:blip r:embed="rId1"/>
          <a:srcRect/>
          <a:stretch>
            <a:fillRect/>
          </a:stretch>
        </p:blipFill>
        <p:spPr>
          <a:xfrm>
            <a:off x="5193792" y="530353"/>
            <a:ext cx="4085862" cy="3990374"/>
          </a:xfrm>
          <a:prstGeom prst="rect">
            <a:avLst/>
          </a:prstGeom>
          <a:noFill/>
          <a:ln>
            <a:noFill/>
          </a:ln>
        </p:spPr>
      </p:pic>
      <p:sp>
        <p:nvSpPr>
          <p:cNvPr id="632" name="Google Shape;632;p52"/>
          <p:cNvSpPr txBox="1">
            <a:spLocks noGrp="1"/>
          </p:cNvSpPr>
          <p:nvPr>
            <p:ph type="body" idx="4294967295"/>
          </p:nvPr>
        </p:nvSpPr>
        <p:spPr>
          <a:xfrm>
            <a:off x="256609" y="953100"/>
            <a:ext cx="8464800" cy="4114200"/>
          </a:xfrm>
          <a:prstGeom prst="rect">
            <a:avLst/>
          </a:prstGeom>
          <a:noFill/>
          <a:ln>
            <a:noFill/>
          </a:ln>
        </p:spPr>
        <p:txBody>
          <a:bodyPr spcFirstLastPara="1" wrap="square" lIns="68575" tIns="34275" rIns="68575" bIns="34275" anchor="t" anchorCtr="0">
            <a:noAutofit/>
          </a:bodyPr>
          <a:lstStyle/>
          <a:p>
            <a:pPr marL="457200" lvl="0" indent="-419100" algn="l" rtl="0">
              <a:lnSpc>
                <a:spcPct val="115000"/>
              </a:lnSpc>
              <a:spcBef>
                <a:spcPts val="800"/>
              </a:spcBef>
              <a:spcAft>
                <a:spcPts val="0"/>
              </a:spcAft>
              <a:buClr>
                <a:srgbClr val="7030A0"/>
              </a:buClr>
              <a:buSzPts val="3000"/>
              <a:buFont typeface="Arial" panose="020B0604020202020204"/>
              <a:buChar char="•"/>
            </a:pPr>
            <a:r>
              <a:rPr lang="en-GB" sz="3000">
                <a:solidFill>
                  <a:srgbClr val="7030A0"/>
                </a:solidFill>
                <a:latin typeface="Short Stack" panose="02010500040000000007"/>
                <a:ea typeface="Short Stack" panose="02010500040000000007"/>
                <a:cs typeface="Short Stack" panose="02010500040000000007"/>
                <a:sym typeface="Short Stack" panose="02010500040000000007"/>
              </a:rPr>
              <a:t>CRD is Beta</a:t>
            </a:r>
            <a:endParaRPr sz="3000">
              <a:solidFill>
                <a:srgbClr val="7030A0"/>
              </a:solidFill>
              <a:latin typeface="Short Stack" panose="02010500040000000007"/>
              <a:ea typeface="Short Stack" panose="02010500040000000007"/>
              <a:cs typeface="Short Stack" panose="02010500040000000007"/>
              <a:sym typeface="Short Stack" panose="02010500040000000007"/>
            </a:endParaRPr>
          </a:p>
          <a:p>
            <a:pPr marL="457200" lvl="0" indent="-419100" algn="l" rtl="0">
              <a:lnSpc>
                <a:spcPct val="115000"/>
              </a:lnSpc>
              <a:spcBef>
                <a:spcPts val="0"/>
              </a:spcBef>
              <a:spcAft>
                <a:spcPts val="0"/>
              </a:spcAft>
              <a:buClr>
                <a:srgbClr val="7030A0"/>
              </a:buClr>
              <a:buSzPts val="3000"/>
              <a:buFont typeface="Arial" panose="020B0604020202020204"/>
              <a:buChar char="•"/>
            </a:pPr>
            <a:r>
              <a:rPr lang="en-GB" sz="3000">
                <a:solidFill>
                  <a:srgbClr val="7030A0"/>
                </a:solidFill>
                <a:latin typeface="Short Stack" panose="02010500040000000007"/>
                <a:ea typeface="Short Stack" panose="02010500040000000007"/>
                <a:cs typeface="Short Stack" panose="02010500040000000007"/>
                <a:sym typeface="Short Stack" panose="02010500040000000007"/>
              </a:rPr>
              <a:t>GA targeting in 1.16/1.17</a:t>
            </a:r>
            <a:endParaRPr sz="3000">
              <a:solidFill>
                <a:srgbClr val="7030A0"/>
              </a:solidFill>
              <a:latin typeface="Short Stack" panose="02010500040000000007"/>
              <a:ea typeface="Short Stack" panose="02010500040000000007"/>
              <a:cs typeface="Short Stack" panose="02010500040000000007"/>
              <a:sym typeface="Short Stack" panose="02010500040000000007"/>
            </a:endParaRPr>
          </a:p>
          <a:p>
            <a:pPr marL="457200" lvl="0" indent="-419100" algn="l" rtl="0">
              <a:lnSpc>
                <a:spcPct val="115000"/>
              </a:lnSpc>
              <a:spcBef>
                <a:spcPts val="0"/>
              </a:spcBef>
              <a:spcAft>
                <a:spcPts val="0"/>
              </a:spcAft>
              <a:buClr>
                <a:srgbClr val="7030A0"/>
              </a:buClr>
              <a:buSzPts val="3000"/>
              <a:buFont typeface="Arial" panose="020B0604020202020204"/>
              <a:buChar char="•"/>
            </a:pPr>
            <a:r>
              <a:rPr lang="en-GB" sz="3000">
                <a:solidFill>
                  <a:srgbClr val="7030A0"/>
                </a:solidFill>
                <a:latin typeface="Short Stack" panose="02010500040000000007"/>
                <a:ea typeface="Short Stack" panose="02010500040000000007"/>
                <a:cs typeface="Short Stack" panose="02010500040000000007"/>
                <a:sym typeface="Short Stack" panose="02010500040000000007"/>
              </a:rPr>
              <a:t>Feature Parity</a:t>
            </a:r>
            <a:endParaRPr sz="3000">
              <a:solidFill>
                <a:srgbClr val="7030A0"/>
              </a:solidFill>
              <a:latin typeface="Short Stack" panose="02010500040000000007"/>
              <a:ea typeface="Short Stack" panose="02010500040000000007"/>
              <a:cs typeface="Short Stack" panose="02010500040000000007"/>
              <a:sym typeface="Short Stack" panose="02010500040000000007"/>
            </a:endParaRPr>
          </a:p>
          <a:p>
            <a:pPr marL="914400" lvl="1" indent="-381000" algn="l" rtl="0">
              <a:lnSpc>
                <a:spcPct val="115000"/>
              </a:lnSpc>
              <a:spcBef>
                <a:spcPts val="0"/>
              </a:spcBef>
              <a:spcAft>
                <a:spcPts val="0"/>
              </a:spcAft>
              <a:buClr>
                <a:srgbClr val="7030A0"/>
              </a:buClr>
              <a:buSzPts val="2400"/>
              <a:buChar char="•"/>
            </a:pPr>
            <a:r>
              <a:rPr lang="en-GB" sz="2400">
                <a:solidFill>
                  <a:srgbClr val="7030A0"/>
                </a:solidFill>
              </a:rPr>
              <a:t>A long list …</a:t>
            </a:r>
            <a:endParaRPr sz="2400">
              <a:solidFill>
                <a:srgbClr val="7030A0"/>
              </a:solidFill>
            </a:endParaRPr>
          </a:p>
          <a:p>
            <a:pPr marL="1371600" lvl="2" indent="-292100" algn="l" rtl="0">
              <a:lnSpc>
                <a:spcPct val="115000"/>
              </a:lnSpc>
              <a:spcBef>
                <a:spcPts val="0"/>
              </a:spcBef>
              <a:spcAft>
                <a:spcPts val="0"/>
              </a:spcAft>
              <a:buClr>
                <a:srgbClr val="7030A0"/>
              </a:buClr>
              <a:buSzPts val="1000"/>
              <a:buChar char="•"/>
            </a:pPr>
            <a:r>
              <a:rPr lang="en-GB" sz="1000">
                <a:solidFill>
                  <a:srgbClr val="7030A0"/>
                </a:solidFill>
              </a:rPr>
              <a:t>Webhook admission controller</a:t>
            </a:r>
            <a:endParaRPr sz="1000">
              <a:solidFill>
                <a:srgbClr val="7030A0"/>
              </a:solidFill>
            </a:endParaRPr>
          </a:p>
          <a:p>
            <a:pPr marL="1371600" lvl="2" indent="-292100" algn="l" rtl="0">
              <a:lnSpc>
                <a:spcPct val="115000"/>
              </a:lnSpc>
              <a:spcBef>
                <a:spcPts val="0"/>
              </a:spcBef>
              <a:spcAft>
                <a:spcPts val="0"/>
              </a:spcAft>
              <a:buClr>
                <a:srgbClr val="7030A0"/>
              </a:buClr>
              <a:buSzPts val="1000"/>
              <a:buChar char="•"/>
            </a:pPr>
            <a:r>
              <a:rPr lang="en-GB" sz="1000">
                <a:solidFill>
                  <a:srgbClr val="7030A0"/>
                </a:solidFill>
              </a:rPr>
              <a:t>Multi-versioning</a:t>
            </a:r>
            <a:endParaRPr sz="1000">
              <a:solidFill>
                <a:srgbClr val="7030A0"/>
              </a:solidFill>
            </a:endParaRPr>
          </a:p>
          <a:p>
            <a:pPr marL="1371600" lvl="2" indent="-292100" algn="l" rtl="0">
              <a:lnSpc>
                <a:spcPct val="115000"/>
              </a:lnSpc>
              <a:spcBef>
                <a:spcPts val="0"/>
              </a:spcBef>
              <a:spcAft>
                <a:spcPts val="0"/>
              </a:spcAft>
              <a:buClr>
                <a:srgbClr val="7030A0"/>
              </a:buClr>
              <a:buSzPts val="1000"/>
              <a:buChar char="•"/>
            </a:pPr>
            <a:r>
              <a:rPr lang="en-GB" sz="1000">
                <a:solidFill>
                  <a:srgbClr val="7030A0"/>
                </a:solidFill>
              </a:rPr>
              <a:t>Subresource: Scale and Status</a:t>
            </a:r>
            <a:endParaRPr sz="1000">
              <a:solidFill>
                <a:srgbClr val="7030A0"/>
              </a:solidFill>
            </a:endParaRPr>
          </a:p>
          <a:p>
            <a:pPr marL="1371600" marR="0" lvl="2" indent="-292100" algn="l" rtl="0">
              <a:lnSpc>
                <a:spcPct val="115000"/>
              </a:lnSpc>
              <a:spcBef>
                <a:spcPts val="0"/>
              </a:spcBef>
              <a:spcAft>
                <a:spcPts val="0"/>
              </a:spcAft>
              <a:buClr>
                <a:srgbClr val="7030A0"/>
              </a:buClr>
              <a:buSzPts val="1000"/>
              <a:buChar char="•"/>
            </a:pPr>
            <a:r>
              <a:rPr lang="en-GB" sz="1000">
                <a:solidFill>
                  <a:srgbClr val="7030A0"/>
                </a:solidFill>
              </a:rPr>
              <a:t>Quota support</a:t>
            </a:r>
            <a:endParaRPr sz="1000">
              <a:solidFill>
                <a:srgbClr val="7030A0"/>
              </a:solidFill>
            </a:endParaRPr>
          </a:p>
          <a:p>
            <a:pPr marL="1371600" lvl="2" indent="-292100" algn="l" rtl="0">
              <a:lnSpc>
                <a:spcPct val="115000"/>
              </a:lnSpc>
              <a:spcBef>
                <a:spcPts val="0"/>
              </a:spcBef>
              <a:spcAft>
                <a:spcPts val="0"/>
              </a:spcAft>
              <a:buClr>
                <a:srgbClr val="7030A0"/>
              </a:buClr>
              <a:buSzPts val="1000"/>
              <a:buChar char="•"/>
            </a:pPr>
            <a:r>
              <a:rPr lang="en-GB" sz="1000">
                <a:solidFill>
                  <a:srgbClr val="7030A0"/>
                </a:solidFill>
              </a:rPr>
              <a:t>OpenAPI v3 schema definition</a:t>
            </a:r>
            <a:endParaRPr sz="1000" b="1">
              <a:solidFill>
                <a:srgbClr val="7030A0"/>
              </a:solidFill>
            </a:endParaRPr>
          </a:p>
        </p:txBody>
      </p:sp>
      <p:sp>
        <p:nvSpPr>
          <p:cNvPr id="633" name="Google Shape;633;p52"/>
          <p:cNvSpPr txBox="1">
            <a:spLocks noGrp="1"/>
          </p:cNvSpPr>
          <p:nvPr>
            <p:ph type="title" idx="4294967295"/>
          </p:nvPr>
        </p:nvSpPr>
        <p:spPr>
          <a:xfrm>
            <a:off x="400050" y="452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CRD vs. Native API </a:t>
            </a:r>
            <a:endParaRPr sz="4100"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pic>
        <p:nvPicPr>
          <p:cNvPr id="634" name="Google Shape;634;p52"/>
          <p:cNvPicPr preferRelativeResize="0"/>
          <p:nvPr/>
        </p:nvPicPr>
        <p:blipFill rotWithShape="1">
          <a:blip r:embed="rId2"/>
          <a:srcRect/>
          <a:stretch>
            <a:fillRect/>
          </a:stretch>
        </p:blipFill>
        <p:spPr>
          <a:xfrm>
            <a:off x="613325" y="2675350"/>
            <a:ext cx="2552550" cy="2044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3"/>
          <p:cNvSpPr txBox="1"/>
          <p:nvPr/>
        </p:nvSpPr>
        <p:spPr>
          <a:xfrm>
            <a:off x="879650" y="978575"/>
            <a:ext cx="7916700" cy="76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endParaRPr sz="3000" b="0"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640" name="Google Shape;640;p53"/>
          <p:cNvSpPr txBox="1"/>
          <p:nvPr/>
        </p:nvSpPr>
        <p:spPr>
          <a:xfrm>
            <a:off x="2235975" y="1651538"/>
            <a:ext cx="4960200" cy="76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0" i="0" u="none" strike="noStrike" cap="none">
                <a:solidFill>
                  <a:srgbClr val="666666"/>
                </a:solidFill>
                <a:latin typeface="Short Stack" panose="02010500040000000007"/>
                <a:ea typeface="Short Stack" panose="02010500040000000007"/>
                <a:cs typeface="Short Stack" panose="02010500040000000007"/>
                <a:sym typeface="Short Stack" panose="02010500040000000007"/>
              </a:rPr>
              <a:t>Sig-Storage Ownership</a:t>
            </a:r>
            <a:endParaRPr sz="3000" b="0" i="0" u="none" strike="noStrike" cap="none">
              <a:solidFill>
                <a:srgbClr val="666666"/>
              </a:solidFill>
              <a:latin typeface="Short Stack" panose="02010500040000000007"/>
              <a:ea typeface="Short Stack" panose="02010500040000000007"/>
              <a:cs typeface="Short Stack" panose="02010500040000000007"/>
              <a:sym typeface="Short Stack" panose="02010500040000000007"/>
            </a:endParaRPr>
          </a:p>
        </p:txBody>
      </p:sp>
      <p:sp>
        <p:nvSpPr>
          <p:cNvPr id="641" name="Google Shape;641;p53"/>
          <p:cNvSpPr txBox="1"/>
          <p:nvPr/>
        </p:nvSpPr>
        <p:spPr>
          <a:xfrm>
            <a:off x="2279200" y="2368725"/>
            <a:ext cx="4960200" cy="76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0" i="0" u="none" strike="noStrike" cap="none">
                <a:solidFill>
                  <a:srgbClr val="666666"/>
                </a:solidFill>
                <a:latin typeface="Short Stack" panose="02010500040000000007"/>
                <a:ea typeface="Short Stack" panose="02010500040000000007"/>
                <a:cs typeface="Short Stack" panose="02010500040000000007"/>
                <a:sym typeface="Short Stack" panose="02010500040000000007"/>
              </a:rPr>
              <a:t>End to End Testing</a:t>
            </a:r>
            <a:endParaRPr sz="3000" b="0" i="0" u="none" strike="noStrike" cap="none">
              <a:solidFill>
                <a:srgbClr val="666666"/>
              </a:solidFill>
              <a:latin typeface="Short Stack" panose="02010500040000000007"/>
              <a:ea typeface="Short Stack" panose="02010500040000000007"/>
              <a:cs typeface="Short Stack" panose="02010500040000000007"/>
              <a:sym typeface="Short Stack" panose="02010500040000000007"/>
            </a:endParaRPr>
          </a:p>
        </p:txBody>
      </p:sp>
      <p:sp>
        <p:nvSpPr>
          <p:cNvPr id="642" name="Google Shape;642;p53"/>
          <p:cNvSpPr txBox="1"/>
          <p:nvPr/>
        </p:nvSpPr>
        <p:spPr>
          <a:xfrm>
            <a:off x="2279200" y="3181350"/>
            <a:ext cx="4960200" cy="76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0" i="0" u="none" strike="noStrike" cap="none">
                <a:solidFill>
                  <a:srgbClr val="666666"/>
                </a:solidFill>
                <a:latin typeface="Short Stack" panose="02010500040000000007"/>
                <a:ea typeface="Short Stack" panose="02010500040000000007"/>
                <a:cs typeface="Short Stack" panose="02010500040000000007"/>
                <a:sym typeface="Short Stack" panose="02010500040000000007"/>
              </a:rPr>
              <a:t>Official Documentation </a:t>
            </a:r>
            <a:endParaRPr sz="3000" b="0" i="0" u="none" strike="noStrike" cap="none">
              <a:solidFill>
                <a:srgbClr val="666666"/>
              </a:solidFill>
              <a:latin typeface="Short Stack" panose="02010500040000000007"/>
              <a:ea typeface="Short Stack" panose="02010500040000000007"/>
              <a:cs typeface="Short Stack" panose="02010500040000000007"/>
              <a:sym typeface="Short Stack" panose="02010500040000000007"/>
            </a:endParaRPr>
          </a:p>
        </p:txBody>
      </p:sp>
      <p:pic>
        <p:nvPicPr>
          <p:cNvPr id="643" name="Google Shape;643;p53"/>
          <p:cNvPicPr preferRelativeResize="0"/>
          <p:nvPr/>
        </p:nvPicPr>
        <p:blipFill rotWithShape="1">
          <a:blip r:embed="rId1"/>
          <a:srcRect/>
          <a:stretch>
            <a:fillRect/>
          </a:stretch>
        </p:blipFill>
        <p:spPr>
          <a:xfrm>
            <a:off x="1555075" y="1729475"/>
            <a:ext cx="567549" cy="523891"/>
          </a:xfrm>
          <a:prstGeom prst="rect">
            <a:avLst/>
          </a:prstGeom>
          <a:noFill/>
          <a:ln>
            <a:noFill/>
          </a:ln>
        </p:spPr>
      </p:pic>
      <p:pic>
        <p:nvPicPr>
          <p:cNvPr id="644" name="Google Shape;644;p53"/>
          <p:cNvPicPr preferRelativeResize="0"/>
          <p:nvPr/>
        </p:nvPicPr>
        <p:blipFill rotWithShape="1">
          <a:blip r:embed="rId1"/>
          <a:srcRect/>
          <a:stretch>
            <a:fillRect/>
          </a:stretch>
        </p:blipFill>
        <p:spPr>
          <a:xfrm>
            <a:off x="1555075" y="2462862"/>
            <a:ext cx="567549" cy="523891"/>
          </a:xfrm>
          <a:prstGeom prst="rect">
            <a:avLst/>
          </a:prstGeom>
          <a:noFill/>
          <a:ln>
            <a:noFill/>
          </a:ln>
        </p:spPr>
      </p:pic>
      <p:pic>
        <p:nvPicPr>
          <p:cNvPr id="645" name="Google Shape;645;p53"/>
          <p:cNvPicPr preferRelativeResize="0"/>
          <p:nvPr/>
        </p:nvPicPr>
        <p:blipFill rotWithShape="1">
          <a:blip r:embed="rId1"/>
          <a:srcRect/>
          <a:stretch>
            <a:fillRect/>
          </a:stretch>
        </p:blipFill>
        <p:spPr>
          <a:xfrm>
            <a:off x="1555075" y="3250883"/>
            <a:ext cx="567549" cy="523891"/>
          </a:xfrm>
          <a:prstGeom prst="rect">
            <a:avLst/>
          </a:prstGeom>
          <a:noFill/>
          <a:ln>
            <a:noFill/>
          </a:ln>
        </p:spPr>
      </p:pic>
      <p:sp>
        <p:nvSpPr>
          <p:cNvPr id="646" name="Google Shape;646;p53"/>
          <p:cNvSpPr txBox="1"/>
          <p:nvPr/>
        </p:nvSpPr>
        <p:spPr>
          <a:xfrm>
            <a:off x="492275" y="34600"/>
            <a:ext cx="8220900" cy="12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en-GB"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VolumeSnapshot (CRD) is part of Kubernetes</a:t>
            </a:r>
            <a:endParaRPr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4"/>
          <p:cNvSpPr txBox="1">
            <a:spLocks noGrp="1"/>
          </p:cNvSpPr>
          <p:nvPr>
            <p:ph type="title" idx="4294967295"/>
          </p:nvPr>
        </p:nvSpPr>
        <p:spPr>
          <a:xfrm>
            <a:off x="6286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000">
                <a:solidFill>
                  <a:srgbClr val="FFFFFF"/>
                </a:solidFill>
              </a:rPr>
              <a:t>CRD: Define as You Like</a:t>
            </a:r>
            <a:endParaRPr sz="2400">
              <a:solidFill>
                <a:srgbClr val="FFFFFF"/>
              </a:solidFill>
            </a:endParaRPr>
          </a:p>
        </p:txBody>
      </p:sp>
      <p:pic>
        <p:nvPicPr>
          <p:cNvPr id="652" name="Google Shape;652;p54"/>
          <p:cNvPicPr preferRelativeResize="0"/>
          <p:nvPr/>
        </p:nvPicPr>
        <p:blipFill rotWithShape="1">
          <a:blip r:embed="rId1"/>
          <a:srcRect/>
          <a:stretch>
            <a:fillRect/>
          </a:stretch>
        </p:blipFill>
        <p:spPr>
          <a:xfrm>
            <a:off x="3068850" y="124150"/>
            <a:ext cx="6009701" cy="4645474"/>
          </a:xfrm>
          <a:prstGeom prst="rect">
            <a:avLst/>
          </a:prstGeom>
          <a:noFill/>
          <a:ln>
            <a:noFill/>
          </a:ln>
        </p:spPr>
      </p:pic>
      <p:sp>
        <p:nvSpPr>
          <p:cNvPr id="653" name="Google Shape;653;p54"/>
          <p:cNvSpPr/>
          <p:nvPr/>
        </p:nvSpPr>
        <p:spPr>
          <a:xfrm>
            <a:off x="111150" y="476225"/>
            <a:ext cx="2869800" cy="2141100"/>
          </a:xfrm>
          <a:prstGeom prst="wedgeEllipseCallout">
            <a:avLst>
              <a:gd name="adj1" fmla="val 42071"/>
              <a:gd name="adj2" fmla="val 57635"/>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1" i="0" u="none" strike="noStrike" cap="none">
                <a:solidFill>
                  <a:srgbClr val="FFFFFF"/>
                </a:solidFill>
                <a:latin typeface="Short Stack" panose="02010500040000000007"/>
                <a:ea typeface="Short Stack" panose="02010500040000000007"/>
                <a:cs typeface="Short Stack" panose="02010500040000000007"/>
                <a:sym typeface="Short Stack" panose="02010500040000000007"/>
              </a:rPr>
              <a:t>I want to create CRD for</a:t>
            </a:r>
            <a:endParaRPr sz="3000" b="1" i="0" u="none" strike="noStrike" cap="none">
              <a:solidFill>
                <a:srgbClr val="FFFFFF"/>
              </a:solidFill>
              <a:latin typeface="Short Stack" panose="02010500040000000007"/>
              <a:ea typeface="Short Stack" panose="02010500040000000007"/>
              <a:cs typeface="Short Stack" panose="02010500040000000007"/>
              <a:sym typeface="Short Stack" panose="02010500040000000007"/>
            </a:endParaRPr>
          </a:p>
        </p:txBody>
      </p:sp>
      <p:pic>
        <p:nvPicPr>
          <p:cNvPr id="654" name="Google Shape;654;p54"/>
          <p:cNvPicPr preferRelativeResize="0"/>
          <p:nvPr/>
        </p:nvPicPr>
        <p:blipFill rotWithShape="1">
          <a:blip r:embed="rId2"/>
          <a:srcRect/>
          <a:stretch>
            <a:fillRect/>
          </a:stretch>
        </p:blipFill>
        <p:spPr>
          <a:xfrm>
            <a:off x="2065630" y="1598598"/>
            <a:ext cx="845224" cy="8452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5"/>
          <p:cNvSpPr txBox="1">
            <a:spLocks noGrp="1"/>
          </p:cNvSpPr>
          <p:nvPr>
            <p:ph type="title" idx="4294967295"/>
          </p:nvPr>
        </p:nvSpPr>
        <p:spPr>
          <a:xfrm>
            <a:off x="391700" y="6966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Build CRD</a:t>
            </a:r>
            <a:endParaRPr sz="4000" b="1">
              <a:latin typeface="Short Stack" panose="02010500040000000007"/>
              <a:ea typeface="Short Stack" panose="02010500040000000007"/>
              <a:cs typeface="Short Stack" panose="02010500040000000007"/>
              <a:sym typeface="Short Stack" panose="02010500040000000007"/>
            </a:endParaRPr>
          </a:p>
        </p:txBody>
      </p:sp>
      <p:sp>
        <p:nvSpPr>
          <p:cNvPr id="660" name="Google Shape;660;p55"/>
          <p:cNvSpPr txBox="1">
            <a:spLocks noGrp="1"/>
          </p:cNvSpPr>
          <p:nvPr>
            <p:ph type="body" idx="4294967295"/>
          </p:nvPr>
        </p:nvSpPr>
        <p:spPr>
          <a:xfrm>
            <a:off x="651925" y="1495775"/>
            <a:ext cx="8492100" cy="3192600"/>
          </a:xfrm>
          <a:prstGeom prst="rect">
            <a:avLst/>
          </a:prstGeom>
          <a:noFill/>
          <a:ln>
            <a:noFill/>
          </a:ln>
        </p:spPr>
        <p:txBody>
          <a:bodyPr spcFirstLastPara="1" wrap="square" lIns="68575" tIns="34275" rIns="68575" bIns="34275" anchor="t" anchorCtr="0">
            <a:noAutofit/>
          </a:bodyPr>
          <a:lstStyle/>
          <a:p>
            <a:pPr marL="609600" lvl="0" indent="-393700" algn="l" rtl="0">
              <a:lnSpc>
                <a:spcPct val="115000"/>
              </a:lnSpc>
              <a:spcBef>
                <a:spcPts val="0"/>
              </a:spcBef>
              <a:spcAft>
                <a:spcPts val="0"/>
              </a:spcAft>
              <a:buClr>
                <a:srgbClr val="666666"/>
              </a:buClr>
              <a:buSzPts val="2600"/>
              <a:buFont typeface="Roboto" panose="02000000000000000000"/>
              <a:buAutoNum type="arabicPeriod"/>
            </a:pPr>
            <a:r>
              <a:rPr lang="en-GB" sz="2600">
                <a:solidFill>
                  <a:srgbClr val="666666"/>
                </a:solidFill>
                <a:highlight>
                  <a:srgbClr val="FFFFFF"/>
                </a:highlight>
                <a:latin typeface="Arial" panose="020B0604020202020204"/>
                <a:ea typeface="Arial" panose="020B0604020202020204"/>
                <a:cs typeface="Arial" panose="020B0604020202020204"/>
                <a:sym typeface="Arial" panose="020B0604020202020204"/>
              </a:rPr>
              <a:t>Create a project with </a:t>
            </a:r>
            <a:br>
              <a:rPr lang="en-GB" sz="2600">
                <a:solidFill>
                  <a:srgbClr val="666666"/>
                </a:solidFill>
                <a:highlight>
                  <a:srgbClr val="FFFFFF"/>
                </a:highlight>
                <a:latin typeface="Roboto" panose="02000000000000000000"/>
                <a:ea typeface="Roboto" panose="02000000000000000000"/>
                <a:cs typeface="Roboto" panose="02000000000000000000"/>
                <a:sym typeface="Roboto" panose="02000000000000000000"/>
              </a:rPr>
            </a:br>
            <a:r>
              <a:rPr lang="en-GB" sz="2600">
                <a:solidFill>
                  <a:srgbClr val="C7254E"/>
                </a:solidFill>
                <a:highlight>
                  <a:srgbClr val="F9F2F4"/>
                </a:highlight>
                <a:latin typeface="Courier New" panose="02070309020205020404"/>
                <a:ea typeface="Courier New" panose="02070309020205020404"/>
                <a:cs typeface="Courier New" panose="02070309020205020404"/>
                <a:sym typeface="Courier New" panose="02070309020205020404"/>
              </a:rPr>
              <a:t>kubebuilder init</a:t>
            </a:r>
            <a:endParaRPr sz="2600">
              <a:solidFill>
                <a:srgbClr val="C7254E"/>
              </a:solidFill>
              <a:highlight>
                <a:srgbClr val="F9F2F4"/>
              </a:highlight>
              <a:latin typeface="Courier New" panose="02070309020205020404"/>
              <a:ea typeface="Courier New" panose="02070309020205020404"/>
              <a:cs typeface="Courier New" panose="02070309020205020404"/>
              <a:sym typeface="Courier New" panose="02070309020205020404"/>
            </a:endParaRPr>
          </a:p>
          <a:p>
            <a:pPr marL="609600" lvl="0" indent="-393700" algn="l" rtl="0">
              <a:lnSpc>
                <a:spcPct val="115000"/>
              </a:lnSpc>
              <a:spcBef>
                <a:spcPts val="0"/>
              </a:spcBef>
              <a:spcAft>
                <a:spcPts val="0"/>
              </a:spcAft>
              <a:buClr>
                <a:srgbClr val="666666"/>
              </a:buClr>
              <a:buSzPts val="2600"/>
              <a:buFont typeface="Roboto" panose="02000000000000000000"/>
              <a:buAutoNum type="arabicPeriod"/>
            </a:pPr>
            <a:r>
              <a:rPr lang="en-GB" sz="2600">
                <a:solidFill>
                  <a:srgbClr val="666666"/>
                </a:solidFill>
                <a:highlight>
                  <a:srgbClr val="FFFFFF"/>
                </a:highlight>
                <a:latin typeface="Arial" panose="020B0604020202020204"/>
                <a:ea typeface="Arial" panose="020B0604020202020204"/>
                <a:cs typeface="Arial" panose="020B0604020202020204"/>
                <a:sym typeface="Arial" panose="020B0604020202020204"/>
              </a:rPr>
              <a:t>Define a new API with </a:t>
            </a:r>
            <a:br>
              <a:rPr lang="en-GB" sz="2600">
                <a:solidFill>
                  <a:srgbClr val="666666"/>
                </a:solidFill>
                <a:highlight>
                  <a:srgbClr val="FFFFFF"/>
                </a:highlight>
                <a:latin typeface="Roboto" panose="02000000000000000000"/>
                <a:ea typeface="Roboto" panose="02000000000000000000"/>
                <a:cs typeface="Roboto" panose="02000000000000000000"/>
                <a:sym typeface="Roboto" panose="02000000000000000000"/>
              </a:rPr>
            </a:br>
            <a:r>
              <a:rPr lang="en-GB" sz="2600">
                <a:solidFill>
                  <a:srgbClr val="C7254E"/>
                </a:solidFill>
                <a:highlight>
                  <a:srgbClr val="F9F2F4"/>
                </a:highlight>
                <a:latin typeface="Courier New" panose="02070309020205020404"/>
                <a:ea typeface="Courier New" panose="02070309020205020404"/>
                <a:cs typeface="Courier New" panose="02070309020205020404"/>
                <a:sym typeface="Courier New" panose="02070309020205020404"/>
              </a:rPr>
              <a:t>kubebuilder create api</a:t>
            </a:r>
            <a:endParaRPr sz="2600">
              <a:solidFill>
                <a:srgbClr val="C7254E"/>
              </a:solidFill>
              <a:highlight>
                <a:srgbClr val="F9F2F4"/>
              </a:highlight>
              <a:latin typeface="Courier New" panose="02070309020205020404"/>
              <a:ea typeface="Courier New" panose="02070309020205020404"/>
              <a:cs typeface="Courier New" panose="02070309020205020404"/>
              <a:sym typeface="Courier New" panose="02070309020205020404"/>
            </a:endParaRPr>
          </a:p>
          <a:p>
            <a:pPr marL="609600" lvl="0" indent="-393700" algn="l" rtl="0">
              <a:lnSpc>
                <a:spcPct val="115000"/>
              </a:lnSpc>
              <a:spcBef>
                <a:spcPts val="0"/>
              </a:spcBef>
              <a:spcAft>
                <a:spcPts val="0"/>
              </a:spcAft>
              <a:buClr>
                <a:srgbClr val="666666"/>
              </a:buClr>
              <a:buSzPts val="2600"/>
              <a:buFont typeface="Roboto" panose="02000000000000000000"/>
              <a:buAutoNum type="arabicPeriod"/>
            </a:pPr>
            <a:r>
              <a:rPr lang="en-GB" sz="2600">
                <a:solidFill>
                  <a:srgbClr val="666666"/>
                </a:solidFill>
                <a:highlight>
                  <a:srgbClr val="FFFFFF"/>
                </a:highlight>
                <a:latin typeface="Arial" panose="020B0604020202020204"/>
                <a:ea typeface="Arial" panose="020B0604020202020204"/>
                <a:cs typeface="Arial" panose="020B0604020202020204"/>
                <a:sym typeface="Arial" panose="020B0604020202020204"/>
              </a:rPr>
              <a:t>Build and run the provided main function with</a:t>
            </a:r>
            <a:r>
              <a:rPr lang="en-GB" sz="2600">
                <a:solidFill>
                  <a:srgbClr val="666666"/>
                </a:solidFill>
                <a:highlight>
                  <a:srgbClr val="FFFFFF"/>
                </a:highlight>
                <a:latin typeface="Roboto" panose="02000000000000000000"/>
                <a:ea typeface="Roboto" panose="02000000000000000000"/>
                <a:cs typeface="Roboto" panose="02000000000000000000"/>
                <a:sym typeface="Roboto" panose="02000000000000000000"/>
              </a:rPr>
              <a:t> </a:t>
            </a:r>
            <a:br>
              <a:rPr lang="en-GB" sz="2600">
                <a:solidFill>
                  <a:srgbClr val="666666"/>
                </a:solidFill>
                <a:highlight>
                  <a:srgbClr val="FFFFFF"/>
                </a:highlight>
                <a:latin typeface="Roboto" panose="02000000000000000000"/>
                <a:ea typeface="Roboto" panose="02000000000000000000"/>
                <a:cs typeface="Roboto" panose="02000000000000000000"/>
                <a:sym typeface="Roboto" panose="02000000000000000000"/>
              </a:rPr>
            </a:br>
            <a:r>
              <a:rPr lang="en-GB" sz="2600">
                <a:solidFill>
                  <a:srgbClr val="C7254E"/>
                </a:solidFill>
                <a:highlight>
                  <a:srgbClr val="F9F2F4"/>
                </a:highlight>
                <a:latin typeface="Courier New" panose="02070309020205020404"/>
                <a:ea typeface="Courier New" panose="02070309020205020404"/>
                <a:cs typeface="Courier New" panose="02070309020205020404"/>
                <a:sym typeface="Courier New" panose="02070309020205020404"/>
              </a:rPr>
              <a:t>make install &amp; make run</a:t>
            </a:r>
            <a:endParaRPr sz="2600">
              <a:solidFill>
                <a:srgbClr val="C7254E"/>
              </a:solidFill>
              <a:highlight>
                <a:srgbClr val="F9F2F4"/>
              </a:highlight>
              <a:latin typeface="Courier New" panose="02070309020205020404"/>
              <a:ea typeface="Courier New" panose="02070309020205020404"/>
              <a:cs typeface="Courier New" panose="02070309020205020404"/>
              <a:sym typeface="Courier New" panose="02070309020205020404"/>
            </a:endParaRPr>
          </a:p>
          <a:p>
            <a:pPr marL="457200" lvl="0" indent="0" algn="l" rtl="0">
              <a:lnSpc>
                <a:spcPct val="90000"/>
              </a:lnSpc>
              <a:spcBef>
                <a:spcPts val="1600"/>
              </a:spcBef>
              <a:spcAft>
                <a:spcPts val="0"/>
              </a:spcAft>
              <a:buSzPts val="2100"/>
              <a:buNone/>
            </a:pPr>
            <a:endParaRPr sz="2600">
              <a:solidFill>
                <a:srgbClr val="351C75"/>
              </a:solidFill>
              <a:highlight>
                <a:srgbClr val="FFFFFF"/>
              </a:highlight>
            </a:endParaRPr>
          </a:p>
          <a:p>
            <a:pPr marL="0" lvl="0" indent="0" algn="l" rtl="0">
              <a:lnSpc>
                <a:spcPct val="90000"/>
              </a:lnSpc>
              <a:spcBef>
                <a:spcPts val="0"/>
              </a:spcBef>
              <a:spcAft>
                <a:spcPts val="0"/>
              </a:spcAft>
              <a:buSzPts val="2100"/>
              <a:buNone/>
            </a:pPr>
            <a:endParaRPr sz="2600">
              <a:solidFill>
                <a:srgbClr val="351C75"/>
              </a:solidFill>
              <a:highlight>
                <a:srgbClr val="FFFFFF"/>
              </a:highlight>
            </a:endParaRPr>
          </a:p>
          <a:p>
            <a:pPr marL="0" lvl="0" indent="0" algn="l" rtl="0">
              <a:lnSpc>
                <a:spcPct val="90000"/>
              </a:lnSpc>
              <a:spcBef>
                <a:spcPts val="0"/>
              </a:spcBef>
              <a:spcAft>
                <a:spcPts val="0"/>
              </a:spcAft>
              <a:buSzPts val="2100"/>
              <a:buNone/>
            </a:pPr>
            <a:r>
              <a:rPr lang="en-GB" sz="2600">
                <a:solidFill>
                  <a:srgbClr val="351C75"/>
                </a:solidFill>
                <a:highlight>
                  <a:srgbClr val="FFFFFF"/>
                </a:highlight>
              </a:rPr>
              <a:t> </a:t>
            </a:r>
            <a:endParaRPr sz="2600">
              <a:solidFill>
                <a:srgbClr val="351C75"/>
              </a:solidFill>
            </a:endParaRPr>
          </a:p>
        </p:txBody>
      </p:sp>
      <p:pic>
        <p:nvPicPr>
          <p:cNvPr id="661" name="Google Shape;661;p55"/>
          <p:cNvPicPr preferRelativeResize="0"/>
          <p:nvPr/>
        </p:nvPicPr>
        <p:blipFill rotWithShape="1">
          <a:blip r:embed="rId1"/>
          <a:srcRect/>
          <a:stretch>
            <a:fillRect/>
          </a:stretch>
        </p:blipFill>
        <p:spPr>
          <a:xfrm>
            <a:off x="3889000" y="69675"/>
            <a:ext cx="3512626" cy="1255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p:nvPr/>
        </p:nvSpPr>
        <p:spPr>
          <a:xfrm>
            <a:off x="320550" y="63750"/>
            <a:ext cx="7008900" cy="95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100"/>
              <a:buFont typeface="Arial" panose="020B0604020202020204"/>
              <a:buNone/>
            </a:pPr>
            <a:r>
              <a:rPr lang="en-GB"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Our CRD Journey Begins...</a:t>
            </a:r>
            <a:endParaRPr sz="41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151" name="Google Shape;151;p29"/>
          <p:cNvSpPr txBox="1"/>
          <p:nvPr/>
        </p:nvSpPr>
        <p:spPr>
          <a:xfrm>
            <a:off x="2457450" y="4204106"/>
            <a:ext cx="5257800" cy="4332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52" name="Google Shape;152;p29"/>
          <p:cNvPicPr preferRelativeResize="0"/>
          <p:nvPr/>
        </p:nvPicPr>
        <p:blipFill rotWithShape="1">
          <a:blip r:embed="rId1"/>
          <a:srcRect/>
          <a:stretch>
            <a:fillRect/>
          </a:stretch>
        </p:blipFill>
        <p:spPr>
          <a:xfrm>
            <a:off x="1144000" y="1704075"/>
            <a:ext cx="6856001" cy="2999100"/>
          </a:xfrm>
          <a:prstGeom prst="rect">
            <a:avLst/>
          </a:prstGeom>
          <a:noFill/>
          <a:ln>
            <a:noFill/>
          </a:ln>
        </p:spPr>
      </p:pic>
      <p:sp>
        <p:nvSpPr>
          <p:cNvPr id="153" name="Google Shape;153;p29"/>
          <p:cNvSpPr txBox="1"/>
          <p:nvPr/>
        </p:nvSpPr>
        <p:spPr>
          <a:xfrm>
            <a:off x="2046250" y="1135650"/>
            <a:ext cx="4819200" cy="670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lt1"/>
              </a:buClr>
              <a:buSzPts val="4100"/>
              <a:buFont typeface="Calibri" panose="020F0502020204030204"/>
              <a:buNone/>
            </a:pPr>
            <a:r>
              <a:rPr lang="en-GB" sz="30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Volume Snapshot Project</a:t>
            </a:r>
            <a:endParaRPr sz="30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6"/>
          <p:cNvSpPr txBox="1"/>
          <p:nvPr/>
        </p:nvSpPr>
        <p:spPr>
          <a:xfrm>
            <a:off x="2508800" y="4629675"/>
            <a:ext cx="4404600" cy="41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Arial" panose="020B0604020202020204"/>
                <a:ea typeface="Arial" panose="020B0604020202020204"/>
                <a:cs typeface="Arial" panose="020B0604020202020204"/>
                <a:sym typeface="Arial" panose="020B0604020202020204"/>
              </a:rPr>
              <a:t>“Little Princess” Qi Qi - “公主仔” 七七</a:t>
            </a:r>
            <a:endParaRPr sz="18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pic>
        <p:nvPicPr>
          <p:cNvPr id="667" name="Google Shape;667;p56"/>
          <p:cNvPicPr preferRelativeResize="0"/>
          <p:nvPr/>
        </p:nvPicPr>
        <p:blipFill rotWithShape="1">
          <a:blip r:embed="rId1"/>
          <a:srcRect/>
          <a:stretch>
            <a:fillRect/>
          </a:stretch>
        </p:blipFill>
        <p:spPr>
          <a:xfrm>
            <a:off x="1815875" y="1095775"/>
            <a:ext cx="5530850" cy="3594149"/>
          </a:xfrm>
          <a:prstGeom prst="rect">
            <a:avLst/>
          </a:prstGeom>
          <a:noFill/>
          <a:ln>
            <a:noFill/>
          </a:ln>
        </p:spPr>
      </p:pic>
      <p:sp>
        <p:nvSpPr>
          <p:cNvPr id="668" name="Google Shape;668;p56"/>
          <p:cNvSpPr txBox="1"/>
          <p:nvPr/>
        </p:nvSpPr>
        <p:spPr>
          <a:xfrm>
            <a:off x="1815875" y="4385900"/>
            <a:ext cx="846300" cy="28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0" i="0" u="none" strike="noStrike" cap="none">
                <a:solidFill>
                  <a:srgbClr val="434343"/>
                </a:solidFill>
                <a:latin typeface="Arial" panose="020B0604020202020204"/>
                <a:ea typeface="Arial" panose="020B0604020202020204"/>
                <a:cs typeface="Arial" panose="020B0604020202020204"/>
                <a:sym typeface="Arial" panose="020B0604020202020204"/>
              </a:rPr>
              <a:t>Ti Gong</a:t>
            </a:r>
            <a:endParaRPr sz="1200" b="0" i="0" u="none" strike="noStrike" cap="none">
              <a:solidFill>
                <a:srgbClr val="434343"/>
              </a:solidFill>
              <a:latin typeface="Arial" panose="020B0604020202020204"/>
              <a:ea typeface="Arial" panose="020B0604020202020204"/>
              <a:cs typeface="Arial" panose="020B0604020202020204"/>
              <a:sym typeface="Arial" panose="020B0604020202020204"/>
            </a:endParaRPr>
          </a:p>
        </p:txBody>
      </p:sp>
      <p:sp>
        <p:nvSpPr>
          <p:cNvPr id="669" name="Google Shape;669;p56"/>
          <p:cNvSpPr txBox="1">
            <a:spLocks noGrp="1"/>
          </p:cNvSpPr>
          <p:nvPr>
            <p:ph type="title" idx="4294967295"/>
          </p:nvPr>
        </p:nvSpPr>
        <p:spPr>
          <a:xfrm>
            <a:off x="416124" y="132592"/>
            <a:ext cx="8443935"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3200" b="1">
                <a:solidFill>
                  <a:srgbClr val="7030A0"/>
                </a:solidFill>
                <a:latin typeface="Short Stack" panose="02010500040000000007"/>
                <a:ea typeface="Short Stack" panose="02010500040000000007"/>
                <a:cs typeface="Short Stack" panose="02010500040000000007"/>
                <a:sym typeface="Short Stack" panose="02010500040000000007"/>
              </a:rPr>
              <a:t>How to Build Panda CRD and Controller</a:t>
            </a:r>
            <a:br>
              <a:rPr lang="en-GB" sz="3200" b="1">
                <a:solidFill>
                  <a:srgbClr val="7030A0"/>
                </a:solidFill>
                <a:latin typeface="Short Stack" panose="02010500040000000007"/>
                <a:ea typeface="Short Stack" panose="02010500040000000007"/>
                <a:cs typeface="Short Stack" panose="02010500040000000007"/>
                <a:sym typeface="Short Stack" panose="02010500040000000007"/>
              </a:rPr>
            </a:br>
            <a:r>
              <a:rPr lang="en-GB" sz="3200" b="1">
                <a:solidFill>
                  <a:srgbClr val="7030A0"/>
                </a:solidFill>
                <a:latin typeface="Short Stack" panose="02010500040000000007"/>
                <a:ea typeface="Short Stack" panose="02010500040000000007"/>
                <a:cs typeface="Short Stack" panose="02010500040000000007"/>
                <a:sym typeface="Short Stack" panose="02010500040000000007"/>
              </a:rPr>
              <a:t>                  in two minutes !!!</a:t>
            </a:r>
            <a:endParaRPr sz="3200">
              <a:latin typeface="Short Stack" panose="02010500040000000007"/>
              <a:ea typeface="Short Stack" panose="02010500040000000007"/>
              <a:cs typeface="Short Stack" panose="02010500040000000007"/>
              <a:sym typeface="Short Stack" panose="02010500040000000007"/>
            </a:endParaRPr>
          </a:p>
        </p:txBody>
      </p:sp>
      <p:pic>
        <p:nvPicPr>
          <p:cNvPr id="670" name="Google Shape;670;p56"/>
          <p:cNvPicPr preferRelativeResize="0"/>
          <p:nvPr/>
        </p:nvPicPr>
        <p:blipFill rotWithShape="1">
          <a:blip r:embed="rId2"/>
          <a:srcRect/>
          <a:stretch>
            <a:fillRect/>
          </a:stretch>
        </p:blipFill>
        <p:spPr>
          <a:xfrm rot="1209954">
            <a:off x="542950" y="672075"/>
            <a:ext cx="1425000" cy="1756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7"/>
          <p:cNvSpPr txBox="1">
            <a:spLocks noGrp="1"/>
          </p:cNvSpPr>
          <p:nvPr>
            <p:ph type="title"/>
          </p:nvPr>
        </p:nvSpPr>
        <p:spPr>
          <a:xfrm>
            <a:off x="224100" y="101575"/>
            <a:ext cx="89199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1400"/>
              <a:buNone/>
            </a:pPr>
            <a:r>
              <a:rPr lang="en-GB" sz="3600" b="1">
                <a:solidFill>
                  <a:srgbClr val="7030A0"/>
                </a:solidFill>
                <a:latin typeface="Short Stack" panose="02010500040000000007"/>
                <a:ea typeface="Short Stack" panose="02010500040000000007"/>
                <a:cs typeface="Short Stack" panose="02010500040000000007"/>
                <a:sym typeface="Short Stack" panose="02010500040000000007"/>
              </a:rPr>
              <a:t>Placeholder for the Demo</a:t>
            </a:r>
            <a:endParaRPr sz="3600">
              <a:latin typeface="Short Stack" panose="02010500040000000007"/>
              <a:ea typeface="Short Stack" panose="02010500040000000007"/>
              <a:cs typeface="Short Stack" panose="02010500040000000007"/>
              <a:sym typeface="Short Stack" panose="02010500040000000007"/>
            </a:endParaRPr>
          </a:p>
        </p:txBody>
      </p:sp>
      <p:sp>
        <p:nvSpPr>
          <p:cNvPr id="676" name="Google Shape;676;p57"/>
          <p:cNvSpPr txBox="1"/>
          <p:nvPr/>
        </p:nvSpPr>
        <p:spPr>
          <a:xfrm>
            <a:off x="1481000" y="1711175"/>
            <a:ext cx="5763900" cy="1350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800"/>
              </a:spcBef>
              <a:spcAft>
                <a:spcPts val="0"/>
              </a:spcAft>
              <a:buClr>
                <a:srgbClr val="000000"/>
              </a:buClr>
              <a:buSzPts val="3000"/>
              <a:buFont typeface="Arial" panose="020B0604020202020204"/>
              <a:buNone/>
            </a:pPr>
            <a:r>
              <a:rPr lang="en-GB" sz="3000" b="0" i="0" u="none" strike="noStrike" cap="none">
                <a:solidFill>
                  <a:srgbClr val="7030A0"/>
                </a:solidFill>
                <a:latin typeface="Arial" panose="020B0604020202020204"/>
                <a:ea typeface="Arial" panose="020B0604020202020204"/>
                <a:cs typeface="Arial" panose="020B0604020202020204"/>
                <a:sym typeface="Arial" panose="020B0604020202020204"/>
              </a:rPr>
              <a:t>This page will be replaced by an embedded demo</a:t>
            </a: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677" name="Google Shape;677;p57" descr="Panda_8.mp4"/>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grpSp>
        <p:nvGrpSpPr>
          <p:cNvPr id="682" name="Google Shape;682;p58"/>
          <p:cNvGrpSpPr/>
          <p:nvPr/>
        </p:nvGrpSpPr>
        <p:grpSpPr>
          <a:xfrm>
            <a:off x="6037301" y="3797838"/>
            <a:ext cx="2627193" cy="412910"/>
            <a:chOff x="4808316" y="2800065"/>
            <a:chExt cx="1999386" cy="412910"/>
          </a:xfrm>
        </p:grpSpPr>
        <p:sp>
          <p:nvSpPr>
            <p:cNvPr id="683" name="Google Shape;683;p58"/>
            <p:cNvSpPr/>
            <p:nvPr/>
          </p:nvSpPr>
          <p:spPr>
            <a:xfrm>
              <a:off x="4849302" y="3079475"/>
              <a:ext cx="1958400" cy="133500"/>
            </a:xfrm>
            <a:prstGeom prst="rect">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84" name="Google Shape;684;p58"/>
            <p:cNvGrpSpPr/>
            <p:nvPr/>
          </p:nvGrpSpPr>
          <p:grpSpPr>
            <a:xfrm>
              <a:off x="4808316" y="2800065"/>
              <a:ext cx="92400" cy="411825"/>
              <a:chOff x="845575" y="2563700"/>
              <a:chExt cx="92400" cy="411825"/>
            </a:xfrm>
          </p:grpSpPr>
          <p:cxnSp>
            <p:nvCxnSpPr>
              <p:cNvPr id="685" name="Google Shape;685;p5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686" name="Google Shape;686;p5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687" name="Google Shape;687;p58"/>
          <p:cNvGrpSpPr/>
          <p:nvPr/>
        </p:nvGrpSpPr>
        <p:grpSpPr>
          <a:xfrm>
            <a:off x="2934014" y="3700318"/>
            <a:ext cx="3169140" cy="788696"/>
            <a:chOff x="2525595" y="2702596"/>
            <a:chExt cx="2323757" cy="788696"/>
          </a:xfrm>
        </p:grpSpPr>
        <p:sp>
          <p:nvSpPr>
            <p:cNvPr id="688" name="Google Shape;688;p58"/>
            <p:cNvSpPr/>
            <p:nvPr/>
          </p:nvSpPr>
          <p:spPr>
            <a:xfrm>
              <a:off x="2890952" y="3079475"/>
              <a:ext cx="1958400" cy="133500"/>
            </a:xfrm>
            <a:prstGeom prst="rect">
              <a:avLst/>
            </a:prstGeom>
            <a:solidFill>
              <a:srgbClr val="703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89" name="Google Shape;689;p58"/>
            <p:cNvGrpSpPr/>
            <p:nvPr/>
          </p:nvGrpSpPr>
          <p:grpSpPr>
            <a:xfrm>
              <a:off x="2525595" y="2702596"/>
              <a:ext cx="745800" cy="788696"/>
              <a:chOff x="2525595" y="2702596"/>
              <a:chExt cx="745800" cy="788696"/>
            </a:xfrm>
          </p:grpSpPr>
          <p:sp>
            <p:nvSpPr>
              <p:cNvPr id="690" name="Google Shape;690;p58"/>
              <p:cNvSpPr txBox="1"/>
              <p:nvPr/>
            </p:nvSpPr>
            <p:spPr>
              <a:xfrm>
                <a:off x="2525595"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panose="020B0604020202020204"/>
                  <a:buNone/>
                </a:pPr>
                <a:endParaRPr sz="1200" b="1"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691" name="Google Shape;691;p58"/>
              <p:cNvGrpSpPr/>
              <p:nvPr/>
            </p:nvGrpSpPr>
            <p:grpSpPr>
              <a:xfrm rot="10800000">
                <a:off x="2849073" y="3079467"/>
                <a:ext cx="92400" cy="411825"/>
                <a:chOff x="2070100" y="2563700"/>
                <a:chExt cx="92400" cy="411825"/>
              </a:xfrm>
            </p:grpSpPr>
            <p:cxnSp>
              <p:nvCxnSpPr>
                <p:cNvPr id="692" name="Google Shape;692;p58"/>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693" name="Google Shape;693;p58"/>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694" name="Google Shape;694;p58"/>
          <p:cNvSpPr txBox="1">
            <a:spLocks noGrp="1"/>
          </p:cNvSpPr>
          <p:nvPr>
            <p:ph type="title" idx="4294967295"/>
          </p:nvPr>
        </p:nvSpPr>
        <p:spPr>
          <a:xfrm>
            <a:off x="406850" y="6966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CRD’s Evolution </a:t>
            </a:r>
            <a:endParaRPr sz="4000" b="1">
              <a:latin typeface="Short Stack" panose="02010500040000000007"/>
              <a:ea typeface="Short Stack" panose="02010500040000000007"/>
              <a:cs typeface="Short Stack" panose="02010500040000000007"/>
              <a:sym typeface="Short Stack" panose="02010500040000000007"/>
            </a:endParaRPr>
          </a:p>
        </p:txBody>
      </p:sp>
      <p:grpSp>
        <p:nvGrpSpPr>
          <p:cNvPr id="695" name="Google Shape;695;p58"/>
          <p:cNvGrpSpPr/>
          <p:nvPr/>
        </p:nvGrpSpPr>
        <p:grpSpPr>
          <a:xfrm>
            <a:off x="406841" y="3797854"/>
            <a:ext cx="3020809" cy="786609"/>
            <a:chOff x="496003" y="2800065"/>
            <a:chExt cx="2394997" cy="786609"/>
          </a:xfrm>
        </p:grpSpPr>
        <p:sp>
          <p:nvSpPr>
            <p:cNvPr id="696" name="Google Shape;696;p58"/>
            <p:cNvSpPr/>
            <p:nvPr/>
          </p:nvSpPr>
          <p:spPr>
            <a:xfrm>
              <a:off x="932600" y="3079475"/>
              <a:ext cx="1958400" cy="133500"/>
            </a:xfrm>
            <a:prstGeom prst="rect">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97" name="Google Shape;697;p58"/>
            <p:cNvGrpSpPr/>
            <p:nvPr/>
          </p:nvGrpSpPr>
          <p:grpSpPr>
            <a:xfrm>
              <a:off x="496003" y="2800065"/>
              <a:ext cx="1175700" cy="786609"/>
              <a:chOff x="496003" y="2800065"/>
              <a:chExt cx="1175700" cy="786609"/>
            </a:xfrm>
          </p:grpSpPr>
          <p:grpSp>
            <p:nvGrpSpPr>
              <p:cNvPr id="698" name="Google Shape;698;p58"/>
              <p:cNvGrpSpPr/>
              <p:nvPr/>
            </p:nvGrpSpPr>
            <p:grpSpPr>
              <a:xfrm>
                <a:off x="881025" y="2800065"/>
                <a:ext cx="92400" cy="411825"/>
                <a:chOff x="845575" y="2563700"/>
                <a:chExt cx="92400" cy="411825"/>
              </a:xfrm>
            </p:grpSpPr>
            <p:cxnSp>
              <p:nvCxnSpPr>
                <p:cNvPr id="699" name="Google Shape;699;p58"/>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700" name="Google Shape;700;p5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701" name="Google Shape;701;p58"/>
              <p:cNvSpPr txBox="1"/>
              <p:nvPr/>
            </p:nvSpPr>
            <p:spPr>
              <a:xfrm>
                <a:off x="496003" y="3215274"/>
                <a:ext cx="11757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~1.2 Release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702" name="Google Shape;702;p58"/>
          <p:cNvSpPr txBox="1"/>
          <p:nvPr/>
        </p:nvSpPr>
        <p:spPr>
          <a:xfrm>
            <a:off x="5840728" y="4212997"/>
            <a:ext cx="1695208" cy="55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~1.12 Release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3" name="Google Shape;703;p58"/>
          <p:cNvSpPr txBox="1"/>
          <p:nvPr/>
        </p:nvSpPr>
        <p:spPr>
          <a:xfrm>
            <a:off x="3270510" y="4212997"/>
            <a:ext cx="1695209" cy="55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~1.7 Release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4" name="Google Shape;704;p58"/>
          <p:cNvSpPr txBox="1"/>
          <p:nvPr/>
        </p:nvSpPr>
        <p:spPr>
          <a:xfrm>
            <a:off x="138300" y="2724150"/>
            <a:ext cx="3376200" cy="14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Third Party Resource (TPR)</a:t>
            </a:r>
            <a:endPar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457200" marR="0" lvl="0" indent="-342900" algn="l" rtl="0">
              <a:lnSpc>
                <a:spcPct val="100000"/>
              </a:lnSpc>
              <a:spcBef>
                <a:spcPts val="1600"/>
              </a:spcBef>
              <a:spcAft>
                <a:spcPts val="0"/>
              </a:spcAft>
              <a:buClr>
                <a:srgbClr val="7030A0"/>
              </a:buClr>
              <a:buSzPts val="1800"/>
              <a:buFont typeface="Arial" panose="020B0604020202020204"/>
              <a:buChar char="●"/>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Prototyping</a:t>
            </a:r>
            <a:endParaRPr sz="18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pic>
        <p:nvPicPr>
          <p:cNvPr id="705" name="Google Shape;705;p58"/>
          <p:cNvPicPr preferRelativeResize="0"/>
          <p:nvPr/>
        </p:nvPicPr>
        <p:blipFill rotWithShape="1">
          <a:blip r:embed="rId1"/>
          <a:srcRect/>
          <a:stretch>
            <a:fillRect/>
          </a:stretch>
        </p:blipFill>
        <p:spPr>
          <a:xfrm>
            <a:off x="298850" y="1354475"/>
            <a:ext cx="2191200" cy="131053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59"/>
          <p:cNvGrpSpPr/>
          <p:nvPr/>
        </p:nvGrpSpPr>
        <p:grpSpPr>
          <a:xfrm>
            <a:off x="6037301" y="3797838"/>
            <a:ext cx="2627193" cy="412910"/>
            <a:chOff x="4808316" y="2800065"/>
            <a:chExt cx="1999386" cy="412910"/>
          </a:xfrm>
        </p:grpSpPr>
        <p:sp>
          <p:nvSpPr>
            <p:cNvPr id="711" name="Google Shape;711;p59"/>
            <p:cNvSpPr/>
            <p:nvPr/>
          </p:nvSpPr>
          <p:spPr>
            <a:xfrm>
              <a:off x="4849302" y="3079475"/>
              <a:ext cx="1958400" cy="133500"/>
            </a:xfrm>
            <a:prstGeom prst="rect">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12" name="Google Shape;712;p59"/>
            <p:cNvGrpSpPr/>
            <p:nvPr/>
          </p:nvGrpSpPr>
          <p:grpSpPr>
            <a:xfrm>
              <a:off x="4808316" y="2800065"/>
              <a:ext cx="92400" cy="411825"/>
              <a:chOff x="845575" y="2563700"/>
              <a:chExt cx="92400" cy="411825"/>
            </a:xfrm>
          </p:grpSpPr>
          <p:cxnSp>
            <p:nvCxnSpPr>
              <p:cNvPr id="713" name="Google Shape;713;p5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714" name="Google Shape;714;p5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715" name="Google Shape;715;p59"/>
          <p:cNvGrpSpPr/>
          <p:nvPr/>
        </p:nvGrpSpPr>
        <p:grpSpPr>
          <a:xfrm>
            <a:off x="2934014" y="3700318"/>
            <a:ext cx="3169140" cy="788696"/>
            <a:chOff x="2525595" y="2702596"/>
            <a:chExt cx="2323757" cy="788696"/>
          </a:xfrm>
        </p:grpSpPr>
        <p:sp>
          <p:nvSpPr>
            <p:cNvPr id="716" name="Google Shape;716;p59"/>
            <p:cNvSpPr/>
            <p:nvPr/>
          </p:nvSpPr>
          <p:spPr>
            <a:xfrm>
              <a:off x="2890952" y="3079475"/>
              <a:ext cx="1958400" cy="133500"/>
            </a:xfrm>
            <a:prstGeom prst="rect">
              <a:avLst/>
            </a:prstGeom>
            <a:solidFill>
              <a:srgbClr val="703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17" name="Google Shape;717;p59"/>
            <p:cNvGrpSpPr/>
            <p:nvPr/>
          </p:nvGrpSpPr>
          <p:grpSpPr>
            <a:xfrm>
              <a:off x="2525595" y="2702596"/>
              <a:ext cx="745800" cy="788696"/>
              <a:chOff x="2525595" y="2702596"/>
              <a:chExt cx="745800" cy="788696"/>
            </a:xfrm>
          </p:grpSpPr>
          <p:sp>
            <p:nvSpPr>
              <p:cNvPr id="718" name="Google Shape;718;p59"/>
              <p:cNvSpPr txBox="1"/>
              <p:nvPr/>
            </p:nvSpPr>
            <p:spPr>
              <a:xfrm>
                <a:off x="2525595"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panose="020B0604020202020204"/>
                  <a:buNone/>
                </a:pPr>
                <a:endParaRPr sz="1200" b="1"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719" name="Google Shape;719;p59"/>
              <p:cNvGrpSpPr/>
              <p:nvPr/>
            </p:nvGrpSpPr>
            <p:grpSpPr>
              <a:xfrm rot="10800000">
                <a:off x="2849073" y="3079467"/>
                <a:ext cx="92400" cy="411825"/>
                <a:chOff x="2070100" y="2563700"/>
                <a:chExt cx="92400" cy="411825"/>
              </a:xfrm>
            </p:grpSpPr>
            <p:cxnSp>
              <p:nvCxnSpPr>
                <p:cNvPr id="720" name="Google Shape;720;p59"/>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721" name="Google Shape;721;p5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722" name="Google Shape;722;p59"/>
          <p:cNvSpPr txBox="1">
            <a:spLocks noGrp="1"/>
          </p:cNvSpPr>
          <p:nvPr>
            <p:ph type="title" idx="4294967295"/>
          </p:nvPr>
        </p:nvSpPr>
        <p:spPr>
          <a:xfrm>
            <a:off x="391700" y="6966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CRD’s Evolution  </a:t>
            </a:r>
            <a:endParaRPr sz="4000" b="1">
              <a:latin typeface="Short Stack" panose="02010500040000000007"/>
              <a:ea typeface="Short Stack" panose="02010500040000000007"/>
              <a:cs typeface="Short Stack" panose="02010500040000000007"/>
              <a:sym typeface="Short Stack" panose="02010500040000000007"/>
            </a:endParaRPr>
          </a:p>
        </p:txBody>
      </p:sp>
      <p:grpSp>
        <p:nvGrpSpPr>
          <p:cNvPr id="723" name="Google Shape;723;p59"/>
          <p:cNvGrpSpPr/>
          <p:nvPr/>
        </p:nvGrpSpPr>
        <p:grpSpPr>
          <a:xfrm>
            <a:off x="406841" y="3797854"/>
            <a:ext cx="3020809" cy="786609"/>
            <a:chOff x="496003" y="2800065"/>
            <a:chExt cx="2394997" cy="786609"/>
          </a:xfrm>
        </p:grpSpPr>
        <p:sp>
          <p:nvSpPr>
            <p:cNvPr id="724" name="Google Shape;724;p59"/>
            <p:cNvSpPr/>
            <p:nvPr/>
          </p:nvSpPr>
          <p:spPr>
            <a:xfrm>
              <a:off x="932600" y="3079475"/>
              <a:ext cx="1958400" cy="133500"/>
            </a:xfrm>
            <a:prstGeom prst="rect">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25" name="Google Shape;725;p59"/>
            <p:cNvGrpSpPr/>
            <p:nvPr/>
          </p:nvGrpSpPr>
          <p:grpSpPr>
            <a:xfrm>
              <a:off x="496003" y="2800065"/>
              <a:ext cx="1175700" cy="786609"/>
              <a:chOff x="496003" y="2800065"/>
              <a:chExt cx="1175700" cy="786609"/>
            </a:xfrm>
          </p:grpSpPr>
          <p:grpSp>
            <p:nvGrpSpPr>
              <p:cNvPr id="726" name="Google Shape;726;p59"/>
              <p:cNvGrpSpPr/>
              <p:nvPr/>
            </p:nvGrpSpPr>
            <p:grpSpPr>
              <a:xfrm>
                <a:off x="881025" y="2800065"/>
                <a:ext cx="92400" cy="411825"/>
                <a:chOff x="845575" y="2563700"/>
                <a:chExt cx="92400" cy="411825"/>
              </a:xfrm>
            </p:grpSpPr>
            <p:cxnSp>
              <p:nvCxnSpPr>
                <p:cNvPr id="727" name="Google Shape;727;p5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728" name="Google Shape;728;p5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729" name="Google Shape;729;p59"/>
              <p:cNvSpPr txBox="1"/>
              <p:nvPr/>
            </p:nvSpPr>
            <p:spPr>
              <a:xfrm>
                <a:off x="496003" y="3215274"/>
                <a:ext cx="11757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~1.2 Release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730" name="Google Shape;730;p59"/>
          <p:cNvSpPr txBox="1"/>
          <p:nvPr/>
        </p:nvSpPr>
        <p:spPr>
          <a:xfrm>
            <a:off x="138300" y="2724150"/>
            <a:ext cx="3376200" cy="14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Third Party Resource (TPR)</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457200" marR="0" lvl="0" indent="-342900" algn="l" rtl="0">
              <a:lnSpc>
                <a:spcPct val="100000"/>
              </a:lnSpc>
              <a:spcBef>
                <a:spcPts val="1600"/>
              </a:spcBef>
              <a:spcAft>
                <a:spcPts val="0"/>
              </a:spcAft>
              <a:buClr>
                <a:srgbClr val="7030A0"/>
              </a:buClr>
              <a:buSzPts val="1800"/>
              <a:buFont typeface="Arial" panose="020B0604020202020204"/>
              <a:buChar char="●"/>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Prototyping</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731" name="Google Shape;731;p59"/>
          <p:cNvSpPr txBox="1"/>
          <p:nvPr/>
        </p:nvSpPr>
        <p:spPr>
          <a:xfrm>
            <a:off x="3271824" y="2723225"/>
            <a:ext cx="4180531" cy="14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Custom Resource Definition (CRD) </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457200" marR="0" lvl="0" indent="-342900" algn="l" rtl="0">
              <a:lnSpc>
                <a:spcPct val="100000"/>
              </a:lnSpc>
              <a:spcBef>
                <a:spcPts val="1600"/>
              </a:spcBef>
              <a:spcAft>
                <a:spcPts val="0"/>
              </a:spcAft>
              <a:buClr>
                <a:srgbClr val="7030A0"/>
              </a:buClr>
              <a:buSzPts val="1800"/>
              <a:buFont typeface="Arial" panose="020B0604020202020204"/>
              <a:buChar char="●"/>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Application operator</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732" name="Google Shape;732;p59"/>
          <p:cNvSpPr/>
          <p:nvPr/>
        </p:nvSpPr>
        <p:spPr>
          <a:xfrm>
            <a:off x="4657750" y="1977350"/>
            <a:ext cx="1379400" cy="579600"/>
          </a:xfrm>
          <a:prstGeom prst="rect">
            <a:avLst/>
          </a:prstGeom>
          <a:noFill/>
          <a:ln w="19050" cap="flat" cmpd="sng">
            <a:solidFill>
              <a:srgbClr val="44546A"/>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59"/>
          <p:cNvSpPr/>
          <p:nvPr/>
        </p:nvSpPr>
        <p:spPr>
          <a:xfrm>
            <a:off x="3565900" y="2258473"/>
            <a:ext cx="892200" cy="298500"/>
          </a:xfrm>
          <a:prstGeom prst="roundRect">
            <a:avLst>
              <a:gd name="adj" fmla="val 16667"/>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en-GB" sz="900" b="1" i="0" u="none" strike="noStrike" cap="none">
                <a:solidFill>
                  <a:srgbClr val="351C75"/>
                </a:solidFill>
                <a:latin typeface="Arial" panose="020B0604020202020204"/>
                <a:ea typeface="Arial" panose="020B0604020202020204"/>
                <a:cs typeface="Arial" panose="020B0604020202020204"/>
                <a:sym typeface="Arial" panose="020B0604020202020204"/>
              </a:rPr>
              <a:t>MySQL Operator</a:t>
            </a:r>
            <a:endParaRPr sz="900" b="1" i="0" u="none" strike="noStrike" cap="none">
              <a:solidFill>
                <a:srgbClr val="351C75"/>
              </a:solidFill>
              <a:latin typeface="Arial" panose="020B0604020202020204"/>
              <a:ea typeface="Arial" panose="020B0604020202020204"/>
              <a:cs typeface="Arial" panose="020B0604020202020204"/>
              <a:sym typeface="Arial" panose="020B0604020202020204"/>
            </a:endParaRPr>
          </a:p>
        </p:txBody>
      </p:sp>
      <p:sp>
        <p:nvSpPr>
          <p:cNvPr id="734" name="Google Shape;734;p59"/>
          <p:cNvSpPr txBox="1"/>
          <p:nvPr/>
        </p:nvSpPr>
        <p:spPr>
          <a:xfrm>
            <a:off x="5021981" y="1944055"/>
            <a:ext cx="892200" cy="25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MySQL Cluster</a:t>
            </a: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35" name="Google Shape;735;p59"/>
          <p:cNvPicPr preferRelativeResize="0"/>
          <p:nvPr/>
        </p:nvPicPr>
        <p:blipFill rotWithShape="1">
          <a:blip r:embed="rId1"/>
          <a:srcRect/>
          <a:stretch>
            <a:fillRect/>
          </a:stretch>
        </p:blipFill>
        <p:spPr>
          <a:xfrm>
            <a:off x="3667391" y="1264625"/>
            <a:ext cx="689117" cy="642811"/>
          </a:xfrm>
          <a:prstGeom prst="rect">
            <a:avLst/>
          </a:prstGeom>
          <a:noFill/>
          <a:ln>
            <a:noFill/>
          </a:ln>
        </p:spPr>
      </p:pic>
      <p:cxnSp>
        <p:nvCxnSpPr>
          <p:cNvPr id="736" name="Google Shape;736;p59"/>
          <p:cNvCxnSpPr>
            <a:stCxn id="733" idx="3"/>
          </p:cNvCxnSpPr>
          <p:nvPr/>
        </p:nvCxnSpPr>
        <p:spPr>
          <a:xfrm rot="10800000" flipH="1">
            <a:off x="4458100" y="2401123"/>
            <a:ext cx="226500" cy="6600"/>
          </a:xfrm>
          <a:prstGeom prst="straightConnector1">
            <a:avLst/>
          </a:prstGeom>
          <a:noFill/>
          <a:ln w="19050" cap="flat" cmpd="sng">
            <a:solidFill>
              <a:srgbClr val="44546A"/>
            </a:solidFill>
            <a:prstDash val="solid"/>
            <a:round/>
            <a:headEnd type="stealth" w="med" len="med"/>
            <a:tailEnd type="stealth" w="med" len="med"/>
          </a:ln>
        </p:spPr>
      </p:cxnSp>
      <p:cxnSp>
        <p:nvCxnSpPr>
          <p:cNvPr id="737" name="Google Shape;737;p59"/>
          <p:cNvCxnSpPr>
            <a:stCxn id="733" idx="0"/>
            <a:endCxn id="735" idx="2"/>
          </p:cNvCxnSpPr>
          <p:nvPr/>
        </p:nvCxnSpPr>
        <p:spPr>
          <a:xfrm rot="10800000">
            <a:off x="4012000" y="1907473"/>
            <a:ext cx="0" cy="351000"/>
          </a:xfrm>
          <a:prstGeom prst="straightConnector1">
            <a:avLst/>
          </a:prstGeom>
          <a:noFill/>
          <a:ln w="19050" cap="flat" cmpd="sng">
            <a:solidFill>
              <a:srgbClr val="44546A"/>
            </a:solidFill>
            <a:prstDash val="solid"/>
            <a:round/>
            <a:headEnd type="stealth" w="med" len="med"/>
            <a:tailEnd type="stealth" w="med" len="med"/>
          </a:ln>
        </p:spPr>
      </p:cxnSp>
      <p:pic>
        <p:nvPicPr>
          <p:cNvPr id="738" name="Google Shape;738;p59"/>
          <p:cNvPicPr preferRelativeResize="0"/>
          <p:nvPr/>
        </p:nvPicPr>
        <p:blipFill rotWithShape="1">
          <a:blip r:embed="rId2"/>
          <a:srcRect/>
          <a:stretch>
            <a:fillRect/>
          </a:stretch>
        </p:blipFill>
        <p:spPr>
          <a:xfrm>
            <a:off x="4718651" y="1334536"/>
            <a:ext cx="1159368" cy="568771"/>
          </a:xfrm>
          <a:prstGeom prst="rect">
            <a:avLst/>
          </a:prstGeom>
          <a:noFill/>
          <a:ln>
            <a:noFill/>
          </a:ln>
        </p:spPr>
      </p:pic>
      <p:sp>
        <p:nvSpPr>
          <p:cNvPr id="739" name="Google Shape;739;p59"/>
          <p:cNvSpPr/>
          <p:nvPr/>
        </p:nvSpPr>
        <p:spPr>
          <a:xfrm>
            <a:off x="4684475" y="2197375"/>
            <a:ext cx="497400" cy="298500"/>
          </a:xfrm>
          <a:prstGeom prst="can">
            <a:avLst>
              <a:gd name="adj" fmla="val 28105"/>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r>
              <a:rPr lang="en-GB" sz="700" b="0" i="0" u="none" strike="noStrike" cap="none">
                <a:solidFill>
                  <a:srgbClr val="000000"/>
                </a:solidFill>
                <a:latin typeface="Arial" panose="020B0604020202020204"/>
                <a:ea typeface="Arial" panose="020B0604020202020204"/>
                <a:cs typeface="Arial" panose="020B0604020202020204"/>
                <a:sym typeface="Arial" panose="020B0604020202020204"/>
              </a:rPr>
              <a:t>MySQL</a:t>
            </a:r>
            <a:endParaRPr sz="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0" name="Google Shape;740;p59"/>
          <p:cNvSpPr/>
          <p:nvPr/>
        </p:nvSpPr>
        <p:spPr>
          <a:xfrm>
            <a:off x="5105422" y="2197375"/>
            <a:ext cx="585600" cy="298500"/>
          </a:xfrm>
          <a:prstGeom prst="can">
            <a:avLst>
              <a:gd name="adj" fmla="val 28105"/>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r>
              <a:rPr lang="en-GB" sz="700" b="0" i="0" u="none" strike="noStrike" cap="none">
                <a:solidFill>
                  <a:srgbClr val="000000"/>
                </a:solidFill>
                <a:latin typeface="Arial" panose="020B0604020202020204"/>
                <a:ea typeface="Arial" panose="020B0604020202020204"/>
                <a:cs typeface="Arial" panose="020B0604020202020204"/>
                <a:sym typeface="Arial" panose="020B0604020202020204"/>
              </a:rPr>
              <a:t>MySQL</a:t>
            </a:r>
            <a:endParaRPr sz="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1" name="Google Shape;741;p59"/>
          <p:cNvSpPr/>
          <p:nvPr/>
        </p:nvSpPr>
        <p:spPr>
          <a:xfrm>
            <a:off x="5533950" y="2197375"/>
            <a:ext cx="497400" cy="298500"/>
          </a:xfrm>
          <a:prstGeom prst="can">
            <a:avLst>
              <a:gd name="adj" fmla="val 28105"/>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r>
              <a:rPr lang="en-GB" sz="700" b="0" i="0" u="none" strike="noStrike" cap="none">
                <a:solidFill>
                  <a:srgbClr val="000000"/>
                </a:solidFill>
                <a:latin typeface="Arial" panose="020B0604020202020204"/>
                <a:ea typeface="Arial" panose="020B0604020202020204"/>
                <a:cs typeface="Arial" panose="020B0604020202020204"/>
                <a:sym typeface="Arial" panose="020B0604020202020204"/>
              </a:rPr>
              <a:t>MySQL</a:t>
            </a:r>
            <a:endParaRPr sz="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742" name="Google Shape;742;p59"/>
          <p:cNvPicPr preferRelativeResize="0"/>
          <p:nvPr/>
        </p:nvPicPr>
        <p:blipFill rotWithShape="1">
          <a:blip r:embed="rId3"/>
          <a:srcRect/>
          <a:stretch>
            <a:fillRect/>
          </a:stretch>
        </p:blipFill>
        <p:spPr>
          <a:xfrm>
            <a:off x="298850" y="1354475"/>
            <a:ext cx="2191200" cy="1310532"/>
          </a:xfrm>
          <a:prstGeom prst="rect">
            <a:avLst/>
          </a:prstGeom>
          <a:noFill/>
          <a:ln>
            <a:noFill/>
          </a:ln>
        </p:spPr>
      </p:pic>
      <p:sp>
        <p:nvSpPr>
          <p:cNvPr id="743" name="Google Shape;743;p59"/>
          <p:cNvSpPr txBox="1"/>
          <p:nvPr/>
        </p:nvSpPr>
        <p:spPr>
          <a:xfrm>
            <a:off x="5840728" y="4212997"/>
            <a:ext cx="1695208" cy="55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~1.12 Release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59"/>
          <p:cNvSpPr txBox="1"/>
          <p:nvPr/>
        </p:nvSpPr>
        <p:spPr>
          <a:xfrm>
            <a:off x="3270510" y="4212997"/>
            <a:ext cx="1695209" cy="55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~1.7 Release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grpSp>
        <p:nvGrpSpPr>
          <p:cNvPr id="749" name="Google Shape;749;p60"/>
          <p:cNvGrpSpPr/>
          <p:nvPr/>
        </p:nvGrpSpPr>
        <p:grpSpPr>
          <a:xfrm>
            <a:off x="6037301" y="3797838"/>
            <a:ext cx="2627193" cy="412910"/>
            <a:chOff x="4808316" y="2800065"/>
            <a:chExt cx="1999386" cy="412910"/>
          </a:xfrm>
        </p:grpSpPr>
        <p:sp>
          <p:nvSpPr>
            <p:cNvPr id="750" name="Google Shape;750;p60"/>
            <p:cNvSpPr/>
            <p:nvPr/>
          </p:nvSpPr>
          <p:spPr>
            <a:xfrm>
              <a:off x="4849302" y="3079475"/>
              <a:ext cx="1958400" cy="133500"/>
            </a:xfrm>
            <a:prstGeom prst="rect">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51" name="Google Shape;751;p60"/>
            <p:cNvGrpSpPr/>
            <p:nvPr/>
          </p:nvGrpSpPr>
          <p:grpSpPr>
            <a:xfrm>
              <a:off x="4808316" y="2800065"/>
              <a:ext cx="92400" cy="411825"/>
              <a:chOff x="845575" y="2563700"/>
              <a:chExt cx="92400" cy="411825"/>
            </a:xfrm>
          </p:grpSpPr>
          <p:cxnSp>
            <p:nvCxnSpPr>
              <p:cNvPr id="752" name="Google Shape;752;p60"/>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753" name="Google Shape;753;p6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754" name="Google Shape;754;p60"/>
          <p:cNvGrpSpPr/>
          <p:nvPr/>
        </p:nvGrpSpPr>
        <p:grpSpPr>
          <a:xfrm>
            <a:off x="2934014" y="3700318"/>
            <a:ext cx="3169140" cy="788696"/>
            <a:chOff x="2525595" y="2702596"/>
            <a:chExt cx="2323757" cy="788696"/>
          </a:xfrm>
        </p:grpSpPr>
        <p:sp>
          <p:nvSpPr>
            <p:cNvPr id="755" name="Google Shape;755;p60"/>
            <p:cNvSpPr/>
            <p:nvPr/>
          </p:nvSpPr>
          <p:spPr>
            <a:xfrm>
              <a:off x="2890952" y="3079475"/>
              <a:ext cx="1958400" cy="133500"/>
            </a:xfrm>
            <a:prstGeom prst="rect">
              <a:avLst/>
            </a:prstGeom>
            <a:solidFill>
              <a:srgbClr val="703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56" name="Google Shape;756;p60"/>
            <p:cNvGrpSpPr/>
            <p:nvPr/>
          </p:nvGrpSpPr>
          <p:grpSpPr>
            <a:xfrm>
              <a:off x="2525595" y="2702596"/>
              <a:ext cx="745800" cy="788696"/>
              <a:chOff x="2525595" y="2702596"/>
              <a:chExt cx="745800" cy="788696"/>
            </a:xfrm>
          </p:grpSpPr>
          <p:sp>
            <p:nvSpPr>
              <p:cNvPr id="757" name="Google Shape;757;p60"/>
              <p:cNvSpPr txBox="1"/>
              <p:nvPr/>
            </p:nvSpPr>
            <p:spPr>
              <a:xfrm>
                <a:off x="2525595"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panose="020B0604020202020204"/>
                  <a:buNone/>
                </a:pPr>
                <a:endParaRPr sz="1200" b="1"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758" name="Google Shape;758;p60"/>
              <p:cNvGrpSpPr/>
              <p:nvPr/>
            </p:nvGrpSpPr>
            <p:grpSpPr>
              <a:xfrm rot="10800000">
                <a:off x="2849073" y="3079467"/>
                <a:ext cx="92400" cy="411825"/>
                <a:chOff x="2070100" y="2563700"/>
                <a:chExt cx="92400" cy="411825"/>
              </a:xfrm>
            </p:grpSpPr>
            <p:cxnSp>
              <p:nvCxnSpPr>
                <p:cNvPr id="759" name="Google Shape;759;p60"/>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760" name="Google Shape;760;p60"/>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761" name="Google Shape;761;p60"/>
          <p:cNvSpPr txBox="1">
            <a:spLocks noGrp="1"/>
          </p:cNvSpPr>
          <p:nvPr>
            <p:ph type="title" idx="4294967295"/>
          </p:nvPr>
        </p:nvSpPr>
        <p:spPr>
          <a:xfrm>
            <a:off x="391700" y="6966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CRD’s Evolution </a:t>
            </a:r>
            <a:endParaRPr sz="4000" b="1">
              <a:latin typeface="Short Stack" panose="02010500040000000007"/>
              <a:ea typeface="Short Stack" panose="02010500040000000007"/>
              <a:cs typeface="Short Stack" panose="02010500040000000007"/>
              <a:sym typeface="Short Stack" panose="02010500040000000007"/>
            </a:endParaRPr>
          </a:p>
        </p:txBody>
      </p:sp>
      <p:grpSp>
        <p:nvGrpSpPr>
          <p:cNvPr id="762" name="Google Shape;762;p60"/>
          <p:cNvGrpSpPr/>
          <p:nvPr/>
        </p:nvGrpSpPr>
        <p:grpSpPr>
          <a:xfrm>
            <a:off x="406841" y="3797854"/>
            <a:ext cx="3020809" cy="786609"/>
            <a:chOff x="496003" y="2800065"/>
            <a:chExt cx="2394997" cy="786609"/>
          </a:xfrm>
        </p:grpSpPr>
        <p:sp>
          <p:nvSpPr>
            <p:cNvPr id="763" name="Google Shape;763;p60"/>
            <p:cNvSpPr/>
            <p:nvPr/>
          </p:nvSpPr>
          <p:spPr>
            <a:xfrm>
              <a:off x="932600" y="3079475"/>
              <a:ext cx="1958400" cy="133500"/>
            </a:xfrm>
            <a:prstGeom prst="rect">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64" name="Google Shape;764;p60"/>
            <p:cNvGrpSpPr/>
            <p:nvPr/>
          </p:nvGrpSpPr>
          <p:grpSpPr>
            <a:xfrm>
              <a:off x="496003" y="2800065"/>
              <a:ext cx="1175700" cy="786609"/>
              <a:chOff x="496003" y="2800065"/>
              <a:chExt cx="1175700" cy="786609"/>
            </a:xfrm>
          </p:grpSpPr>
          <p:grpSp>
            <p:nvGrpSpPr>
              <p:cNvPr id="765" name="Google Shape;765;p60"/>
              <p:cNvGrpSpPr/>
              <p:nvPr/>
            </p:nvGrpSpPr>
            <p:grpSpPr>
              <a:xfrm>
                <a:off x="881025" y="2800065"/>
                <a:ext cx="92400" cy="411825"/>
                <a:chOff x="845575" y="2563700"/>
                <a:chExt cx="92400" cy="411825"/>
              </a:xfrm>
            </p:grpSpPr>
            <p:cxnSp>
              <p:nvCxnSpPr>
                <p:cNvPr id="766" name="Google Shape;766;p60"/>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767" name="Google Shape;767;p6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768" name="Google Shape;768;p60"/>
              <p:cNvSpPr txBox="1"/>
              <p:nvPr/>
            </p:nvSpPr>
            <p:spPr>
              <a:xfrm>
                <a:off x="496003" y="3215274"/>
                <a:ext cx="1175700" cy="3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~1.2 Release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769" name="Google Shape;769;p60"/>
          <p:cNvSpPr txBox="1"/>
          <p:nvPr/>
        </p:nvSpPr>
        <p:spPr>
          <a:xfrm>
            <a:off x="5840728" y="4212997"/>
            <a:ext cx="1127700" cy="55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~1.12 Release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0" name="Google Shape;770;p60"/>
          <p:cNvSpPr txBox="1"/>
          <p:nvPr/>
        </p:nvSpPr>
        <p:spPr>
          <a:xfrm>
            <a:off x="3206503" y="4212997"/>
            <a:ext cx="1127700" cy="55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~1.7 Release</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1" name="Google Shape;771;p60"/>
          <p:cNvSpPr txBox="1"/>
          <p:nvPr/>
        </p:nvSpPr>
        <p:spPr>
          <a:xfrm>
            <a:off x="138300" y="2724150"/>
            <a:ext cx="3376200" cy="14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Third Party Resource (TPR)</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457200" marR="0" lvl="0" indent="-342900" algn="l" rtl="0">
              <a:lnSpc>
                <a:spcPct val="100000"/>
              </a:lnSpc>
              <a:spcBef>
                <a:spcPts val="1600"/>
              </a:spcBef>
              <a:spcAft>
                <a:spcPts val="0"/>
              </a:spcAft>
              <a:buClr>
                <a:srgbClr val="7030A0"/>
              </a:buClr>
              <a:buSzPts val="1800"/>
              <a:buFont typeface="Arial" panose="020B0604020202020204"/>
              <a:buChar char="●"/>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Prototyping</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772" name="Google Shape;772;p60"/>
          <p:cNvSpPr txBox="1"/>
          <p:nvPr/>
        </p:nvSpPr>
        <p:spPr>
          <a:xfrm>
            <a:off x="3271824" y="2723225"/>
            <a:ext cx="3889034" cy="14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Custom Resource Definition (CRD) </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457200" marR="0" lvl="0" indent="-342900" algn="l" rtl="0">
              <a:lnSpc>
                <a:spcPct val="100000"/>
              </a:lnSpc>
              <a:spcBef>
                <a:spcPts val="1600"/>
              </a:spcBef>
              <a:spcAft>
                <a:spcPts val="0"/>
              </a:spcAft>
              <a:buClr>
                <a:srgbClr val="7030A0"/>
              </a:buClr>
              <a:buSzPts val="1800"/>
              <a:buFont typeface="Arial" panose="020B0604020202020204"/>
              <a:buChar char="●"/>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Application operator</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773" name="Google Shape;773;p60"/>
          <p:cNvSpPr txBox="1"/>
          <p:nvPr/>
        </p:nvSpPr>
        <p:spPr>
          <a:xfrm>
            <a:off x="6210925" y="2723225"/>
            <a:ext cx="3376200" cy="14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  </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457200" marR="0" lvl="0" indent="-342900" algn="l" rtl="0">
              <a:lnSpc>
                <a:spcPct val="100000"/>
              </a:lnSpc>
              <a:spcBef>
                <a:spcPts val="1600"/>
              </a:spcBef>
              <a:spcAft>
                <a:spcPts val="0"/>
              </a:spcAft>
              <a:buClr>
                <a:srgbClr val="7030A0"/>
              </a:buClr>
              <a:buSzPts val="1800"/>
              <a:buFont typeface="Arial" panose="020B0604020202020204"/>
              <a:buChar char="●"/>
            </a:pPr>
            <a:r>
              <a:rPr lang="en-GB"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Extending Core API</a:t>
            </a: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1600"/>
              </a:spcBef>
              <a:spcAft>
                <a:spcPts val="1600"/>
              </a:spcAft>
              <a:buClr>
                <a:srgbClr val="000000"/>
              </a:buClr>
              <a:buSzPts val="1800"/>
              <a:buFont typeface="Arial" panose="020B0604020202020204"/>
              <a:buNone/>
            </a:pPr>
            <a:endParaRPr sz="18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774" name="Google Shape;774;p60"/>
          <p:cNvSpPr/>
          <p:nvPr/>
        </p:nvSpPr>
        <p:spPr>
          <a:xfrm>
            <a:off x="4657750" y="1977350"/>
            <a:ext cx="1379400" cy="579600"/>
          </a:xfrm>
          <a:prstGeom prst="rect">
            <a:avLst/>
          </a:prstGeom>
          <a:noFill/>
          <a:ln w="19050" cap="flat" cmpd="sng">
            <a:solidFill>
              <a:srgbClr val="44546A"/>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5" name="Google Shape;775;p60"/>
          <p:cNvSpPr/>
          <p:nvPr/>
        </p:nvSpPr>
        <p:spPr>
          <a:xfrm>
            <a:off x="3565900" y="2258473"/>
            <a:ext cx="892200" cy="298500"/>
          </a:xfrm>
          <a:prstGeom prst="roundRect">
            <a:avLst>
              <a:gd name="adj" fmla="val 16667"/>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en-GB" sz="900" b="1" i="0" u="none" strike="noStrike" cap="none">
                <a:solidFill>
                  <a:srgbClr val="351C75"/>
                </a:solidFill>
                <a:latin typeface="Arial" panose="020B0604020202020204"/>
                <a:ea typeface="Arial" panose="020B0604020202020204"/>
                <a:cs typeface="Arial" panose="020B0604020202020204"/>
                <a:sym typeface="Arial" panose="020B0604020202020204"/>
              </a:rPr>
              <a:t>MySQL Operator</a:t>
            </a:r>
            <a:endParaRPr sz="900" b="1" i="0" u="none" strike="noStrike" cap="none">
              <a:solidFill>
                <a:srgbClr val="351C75"/>
              </a:solidFill>
              <a:latin typeface="Arial" panose="020B0604020202020204"/>
              <a:ea typeface="Arial" panose="020B0604020202020204"/>
              <a:cs typeface="Arial" panose="020B0604020202020204"/>
              <a:sym typeface="Arial" panose="020B0604020202020204"/>
            </a:endParaRPr>
          </a:p>
        </p:txBody>
      </p:sp>
      <p:sp>
        <p:nvSpPr>
          <p:cNvPr id="776" name="Google Shape;776;p60"/>
          <p:cNvSpPr txBox="1"/>
          <p:nvPr/>
        </p:nvSpPr>
        <p:spPr>
          <a:xfrm>
            <a:off x="5021981" y="1944055"/>
            <a:ext cx="892200" cy="25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t>MySQL Cluster</a:t>
            </a:r>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77" name="Google Shape;777;p60"/>
          <p:cNvPicPr preferRelativeResize="0"/>
          <p:nvPr/>
        </p:nvPicPr>
        <p:blipFill rotWithShape="1">
          <a:blip r:embed="rId1"/>
          <a:srcRect/>
          <a:stretch>
            <a:fillRect/>
          </a:stretch>
        </p:blipFill>
        <p:spPr>
          <a:xfrm>
            <a:off x="3667391" y="1264625"/>
            <a:ext cx="689117" cy="642811"/>
          </a:xfrm>
          <a:prstGeom prst="rect">
            <a:avLst/>
          </a:prstGeom>
          <a:noFill/>
          <a:ln>
            <a:noFill/>
          </a:ln>
        </p:spPr>
      </p:pic>
      <p:cxnSp>
        <p:nvCxnSpPr>
          <p:cNvPr id="778" name="Google Shape;778;p60"/>
          <p:cNvCxnSpPr>
            <a:stCxn id="775" idx="3"/>
          </p:cNvCxnSpPr>
          <p:nvPr/>
        </p:nvCxnSpPr>
        <p:spPr>
          <a:xfrm rot="10800000" flipH="1">
            <a:off x="4458100" y="2401123"/>
            <a:ext cx="226500" cy="6600"/>
          </a:xfrm>
          <a:prstGeom prst="straightConnector1">
            <a:avLst/>
          </a:prstGeom>
          <a:noFill/>
          <a:ln w="19050" cap="flat" cmpd="sng">
            <a:solidFill>
              <a:srgbClr val="44546A"/>
            </a:solidFill>
            <a:prstDash val="solid"/>
            <a:round/>
            <a:headEnd type="stealth" w="med" len="med"/>
            <a:tailEnd type="stealth" w="med" len="med"/>
          </a:ln>
        </p:spPr>
      </p:cxnSp>
      <p:cxnSp>
        <p:nvCxnSpPr>
          <p:cNvPr id="779" name="Google Shape;779;p60"/>
          <p:cNvCxnSpPr>
            <a:stCxn id="775" idx="0"/>
            <a:endCxn id="777" idx="2"/>
          </p:cNvCxnSpPr>
          <p:nvPr/>
        </p:nvCxnSpPr>
        <p:spPr>
          <a:xfrm rot="10800000">
            <a:off x="4012000" y="1907473"/>
            <a:ext cx="0" cy="351000"/>
          </a:xfrm>
          <a:prstGeom prst="straightConnector1">
            <a:avLst/>
          </a:prstGeom>
          <a:noFill/>
          <a:ln w="19050" cap="flat" cmpd="sng">
            <a:solidFill>
              <a:srgbClr val="44546A"/>
            </a:solidFill>
            <a:prstDash val="solid"/>
            <a:round/>
            <a:headEnd type="stealth" w="med" len="med"/>
            <a:tailEnd type="stealth" w="med" len="med"/>
          </a:ln>
        </p:spPr>
      </p:cxnSp>
      <p:pic>
        <p:nvPicPr>
          <p:cNvPr id="780" name="Google Shape;780;p60"/>
          <p:cNvPicPr preferRelativeResize="0"/>
          <p:nvPr/>
        </p:nvPicPr>
        <p:blipFill rotWithShape="1">
          <a:blip r:embed="rId2"/>
          <a:srcRect/>
          <a:stretch>
            <a:fillRect/>
          </a:stretch>
        </p:blipFill>
        <p:spPr>
          <a:xfrm>
            <a:off x="4718651" y="1334536"/>
            <a:ext cx="1159368" cy="568771"/>
          </a:xfrm>
          <a:prstGeom prst="rect">
            <a:avLst/>
          </a:prstGeom>
          <a:noFill/>
          <a:ln>
            <a:noFill/>
          </a:ln>
        </p:spPr>
      </p:pic>
      <p:sp>
        <p:nvSpPr>
          <p:cNvPr id="781" name="Google Shape;781;p60"/>
          <p:cNvSpPr/>
          <p:nvPr/>
        </p:nvSpPr>
        <p:spPr>
          <a:xfrm>
            <a:off x="4684475" y="2197375"/>
            <a:ext cx="497400" cy="298500"/>
          </a:xfrm>
          <a:prstGeom prst="can">
            <a:avLst>
              <a:gd name="adj" fmla="val 28105"/>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r>
              <a:rPr lang="en-GB" sz="700" b="0" i="0" u="none" strike="noStrike" cap="none">
                <a:solidFill>
                  <a:srgbClr val="000000"/>
                </a:solidFill>
                <a:latin typeface="Arial" panose="020B0604020202020204"/>
                <a:ea typeface="Arial" panose="020B0604020202020204"/>
                <a:cs typeface="Arial" panose="020B0604020202020204"/>
                <a:sym typeface="Arial" panose="020B0604020202020204"/>
              </a:rPr>
              <a:t>MySQL</a:t>
            </a:r>
            <a:endParaRPr sz="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2" name="Google Shape;782;p60"/>
          <p:cNvSpPr/>
          <p:nvPr/>
        </p:nvSpPr>
        <p:spPr>
          <a:xfrm>
            <a:off x="5105422" y="2197375"/>
            <a:ext cx="585600" cy="298500"/>
          </a:xfrm>
          <a:prstGeom prst="can">
            <a:avLst>
              <a:gd name="adj" fmla="val 28105"/>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r>
              <a:rPr lang="en-GB" sz="700" b="0" i="0" u="none" strike="noStrike" cap="none">
                <a:solidFill>
                  <a:srgbClr val="000000"/>
                </a:solidFill>
                <a:latin typeface="Arial" panose="020B0604020202020204"/>
                <a:ea typeface="Arial" panose="020B0604020202020204"/>
                <a:cs typeface="Arial" panose="020B0604020202020204"/>
                <a:sym typeface="Arial" panose="020B0604020202020204"/>
              </a:rPr>
              <a:t>MySQL</a:t>
            </a:r>
            <a:endParaRPr sz="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3" name="Google Shape;783;p60"/>
          <p:cNvSpPr/>
          <p:nvPr/>
        </p:nvSpPr>
        <p:spPr>
          <a:xfrm>
            <a:off x="5533950" y="2197375"/>
            <a:ext cx="497400" cy="298500"/>
          </a:xfrm>
          <a:prstGeom prst="can">
            <a:avLst>
              <a:gd name="adj" fmla="val 28105"/>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
              <a:buFont typeface="Arial" panose="020B0604020202020204"/>
              <a:buNone/>
            </a:pPr>
            <a:r>
              <a:rPr lang="en-GB" sz="700" b="0" i="0" u="none" strike="noStrike" cap="none">
                <a:solidFill>
                  <a:srgbClr val="000000"/>
                </a:solidFill>
                <a:latin typeface="Arial" panose="020B0604020202020204"/>
                <a:ea typeface="Arial" panose="020B0604020202020204"/>
                <a:cs typeface="Arial" panose="020B0604020202020204"/>
                <a:sym typeface="Arial" panose="020B0604020202020204"/>
              </a:rPr>
              <a:t>MySQL</a:t>
            </a:r>
            <a:endParaRPr sz="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784" name="Google Shape;784;p60"/>
          <p:cNvPicPr preferRelativeResize="0"/>
          <p:nvPr/>
        </p:nvPicPr>
        <p:blipFill rotWithShape="1">
          <a:blip r:embed="rId3"/>
          <a:srcRect/>
          <a:stretch>
            <a:fillRect/>
          </a:stretch>
        </p:blipFill>
        <p:spPr>
          <a:xfrm>
            <a:off x="298850" y="1354475"/>
            <a:ext cx="2191200" cy="1310532"/>
          </a:xfrm>
          <a:prstGeom prst="rect">
            <a:avLst/>
          </a:prstGeom>
          <a:noFill/>
          <a:ln>
            <a:noFill/>
          </a:ln>
        </p:spPr>
      </p:pic>
      <p:sp>
        <p:nvSpPr>
          <p:cNvPr id="785" name="Google Shape;785;p60"/>
          <p:cNvSpPr/>
          <p:nvPr/>
        </p:nvSpPr>
        <p:spPr>
          <a:xfrm>
            <a:off x="6724225" y="1184631"/>
            <a:ext cx="2107500" cy="1737000"/>
          </a:xfrm>
          <a:prstGeom prst="ellipse">
            <a:avLst/>
          </a:prstGeom>
          <a:solidFill>
            <a:srgbClr val="701C7F"/>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86" name="Google Shape;786;p60"/>
          <p:cNvGrpSpPr/>
          <p:nvPr/>
        </p:nvGrpSpPr>
        <p:grpSpPr>
          <a:xfrm>
            <a:off x="6913105" y="1419125"/>
            <a:ext cx="1336613" cy="1217588"/>
            <a:chOff x="4447199" y="1815761"/>
            <a:chExt cx="2015400" cy="1928700"/>
          </a:xfrm>
        </p:grpSpPr>
        <p:sp>
          <p:nvSpPr>
            <p:cNvPr id="787" name="Google Shape;787;p60"/>
            <p:cNvSpPr/>
            <p:nvPr/>
          </p:nvSpPr>
          <p:spPr>
            <a:xfrm>
              <a:off x="4447199" y="1815761"/>
              <a:ext cx="2015400" cy="1928700"/>
            </a:xfrm>
            <a:prstGeom prst="ellipse">
              <a:avLst/>
            </a:prstGeom>
            <a:solidFill>
              <a:srgbClr val="F1C232"/>
            </a:solidFill>
            <a:ln>
              <a:noFill/>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88" name="Google Shape;788;p60"/>
            <p:cNvSpPr txBox="1"/>
            <p:nvPr/>
          </p:nvSpPr>
          <p:spPr>
            <a:xfrm>
              <a:off x="4935295" y="2553544"/>
              <a:ext cx="1039200" cy="36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GB" sz="1400" b="1" i="0" u="none" strike="noStrike" cap="none">
                  <a:solidFill>
                    <a:srgbClr val="FFFFFF"/>
                  </a:solidFill>
                  <a:latin typeface="Roboto" panose="02000000000000000000"/>
                  <a:ea typeface="Roboto" panose="02000000000000000000"/>
                  <a:cs typeface="Roboto" panose="02000000000000000000"/>
                  <a:sym typeface="Roboto" panose="02000000000000000000"/>
                </a:rPr>
                <a:t>Core</a:t>
              </a:r>
              <a:endParaRPr sz="1400" b="1" i="0" u="none" strike="noStrike" cap="none">
                <a:solidFill>
                  <a:srgbClr val="FFFFFF"/>
                </a:solidFill>
                <a:latin typeface="Roboto" panose="02000000000000000000"/>
                <a:ea typeface="Roboto" panose="02000000000000000000"/>
                <a:cs typeface="Roboto" panose="02000000000000000000"/>
                <a:sym typeface="Roboto" panose="02000000000000000000"/>
              </a:endParaRPr>
            </a:p>
          </p:txBody>
        </p:sp>
      </p:grpSp>
      <p:sp>
        <p:nvSpPr>
          <p:cNvPr id="789" name="Google Shape;789;p60"/>
          <p:cNvSpPr/>
          <p:nvPr/>
        </p:nvSpPr>
        <p:spPr>
          <a:xfrm>
            <a:off x="8221497" y="1468015"/>
            <a:ext cx="291000" cy="2781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90" name="Google Shape;790;p60"/>
          <p:cNvSpPr/>
          <p:nvPr/>
        </p:nvSpPr>
        <p:spPr>
          <a:xfrm>
            <a:off x="8270430" y="2229327"/>
            <a:ext cx="288300" cy="2457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91" name="Google Shape;791;p60"/>
          <p:cNvSpPr/>
          <p:nvPr/>
        </p:nvSpPr>
        <p:spPr>
          <a:xfrm>
            <a:off x="8332985" y="1837945"/>
            <a:ext cx="291000" cy="2781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92" name="Google Shape;792;p60"/>
          <p:cNvSpPr txBox="1"/>
          <p:nvPr/>
        </p:nvSpPr>
        <p:spPr>
          <a:xfrm>
            <a:off x="7561128" y="1136475"/>
            <a:ext cx="771900" cy="35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FFFFFF"/>
                </a:solidFill>
                <a:latin typeface="Arial" panose="020B0604020202020204"/>
                <a:ea typeface="Arial" panose="020B0604020202020204"/>
                <a:cs typeface="Arial" panose="020B0604020202020204"/>
                <a:sym typeface="Arial" panose="020B0604020202020204"/>
              </a:rPr>
              <a:t>APIs</a:t>
            </a:r>
            <a:endParaRPr sz="18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93" name="Google Shape;793;p60"/>
          <p:cNvSpPr/>
          <p:nvPr/>
        </p:nvSpPr>
        <p:spPr>
          <a:xfrm>
            <a:off x="7961280" y="2516849"/>
            <a:ext cx="288300" cy="2316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4" name="Google Shape;794;p60"/>
          <p:cNvSpPr/>
          <p:nvPr/>
        </p:nvSpPr>
        <p:spPr>
          <a:xfrm>
            <a:off x="7851234" y="1870742"/>
            <a:ext cx="291000" cy="2781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5" name="Google Shape;795;p60"/>
          <p:cNvSpPr/>
          <p:nvPr/>
        </p:nvSpPr>
        <p:spPr>
          <a:xfrm>
            <a:off x="7670496" y="1544085"/>
            <a:ext cx="291000" cy="2781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6" name="Google Shape;796;p60"/>
          <p:cNvSpPr/>
          <p:nvPr/>
        </p:nvSpPr>
        <p:spPr>
          <a:xfrm>
            <a:off x="7270264" y="1526107"/>
            <a:ext cx="291000" cy="2781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7" name="Google Shape;797;p60"/>
          <p:cNvSpPr/>
          <p:nvPr/>
        </p:nvSpPr>
        <p:spPr>
          <a:xfrm>
            <a:off x="7062533" y="1853576"/>
            <a:ext cx="291000" cy="2781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8" name="Google Shape;798;p60"/>
          <p:cNvSpPr/>
          <p:nvPr/>
        </p:nvSpPr>
        <p:spPr>
          <a:xfrm>
            <a:off x="7213284" y="2213363"/>
            <a:ext cx="291000" cy="2781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9" name="Google Shape;799;p60"/>
          <p:cNvSpPr/>
          <p:nvPr/>
        </p:nvSpPr>
        <p:spPr>
          <a:xfrm>
            <a:off x="7632624" y="2197398"/>
            <a:ext cx="291000" cy="278100"/>
          </a:xfrm>
          <a:prstGeom prst="ellipse">
            <a:avLst/>
          </a:prstGeom>
          <a:solidFill>
            <a:srgbClr val="D686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1"/>
          <p:cNvSpPr/>
          <p:nvPr/>
        </p:nvSpPr>
        <p:spPr>
          <a:xfrm rot="-5400000">
            <a:off x="4020188" y="2358084"/>
            <a:ext cx="1092900" cy="3504000"/>
          </a:xfrm>
          <a:prstGeom prst="moon">
            <a:avLst>
              <a:gd name="adj" fmla="val 79333"/>
            </a:avLst>
          </a:prstGeom>
          <a:blipFill rotWithShape="1">
            <a:blip r:embed="rId1"/>
            <a:tile tx="0" ty="0" sx="99999" sy="99999" flip="none" algn="tl"/>
          </a:blipFill>
          <a:ln w="1270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5" name="Google Shape;805;p61"/>
          <p:cNvPicPr preferRelativeResize="0"/>
          <p:nvPr/>
        </p:nvPicPr>
        <p:blipFill rotWithShape="1">
          <a:blip r:embed="rId2"/>
          <a:srcRect/>
          <a:stretch>
            <a:fillRect/>
          </a:stretch>
        </p:blipFill>
        <p:spPr>
          <a:xfrm>
            <a:off x="5399240" y="2899170"/>
            <a:ext cx="766921" cy="752173"/>
          </a:xfrm>
          <a:prstGeom prst="rect">
            <a:avLst/>
          </a:prstGeom>
          <a:noFill/>
          <a:ln>
            <a:noFill/>
          </a:ln>
        </p:spPr>
      </p:pic>
      <p:sp>
        <p:nvSpPr>
          <p:cNvPr id="806" name="Google Shape;806;p61"/>
          <p:cNvSpPr/>
          <p:nvPr/>
        </p:nvSpPr>
        <p:spPr>
          <a:xfrm>
            <a:off x="4598787" y="2320529"/>
            <a:ext cx="573300" cy="12216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07" name="Google Shape;807;p61"/>
          <p:cNvSpPr/>
          <p:nvPr/>
        </p:nvSpPr>
        <p:spPr>
          <a:xfrm rot="-5400000">
            <a:off x="3036113" y="2037806"/>
            <a:ext cx="1887600" cy="11304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808" name="Google Shape;808;p61"/>
          <p:cNvCxnSpPr>
            <a:endCxn id="804" idx="3"/>
          </p:cNvCxnSpPr>
          <p:nvPr/>
        </p:nvCxnSpPr>
        <p:spPr>
          <a:xfrm>
            <a:off x="4553138" y="1314204"/>
            <a:ext cx="13500" cy="2475300"/>
          </a:xfrm>
          <a:prstGeom prst="straightConnector1">
            <a:avLst/>
          </a:prstGeom>
          <a:noFill/>
          <a:ln w="38100" cap="flat" cmpd="sng">
            <a:solidFill>
              <a:srgbClr val="BF9000"/>
            </a:solidFill>
            <a:prstDash val="solid"/>
            <a:miter lim="800000"/>
            <a:headEnd type="stealth" w="med" len="med"/>
            <a:tailEnd type="none" w="sm" len="sm"/>
          </a:ln>
        </p:spPr>
      </p:cxnSp>
      <p:sp>
        <p:nvSpPr>
          <p:cNvPr id="809" name="Google Shape;809;p61"/>
          <p:cNvSpPr/>
          <p:nvPr/>
        </p:nvSpPr>
        <p:spPr>
          <a:xfrm rot="-5400000">
            <a:off x="4221151" y="1246303"/>
            <a:ext cx="139200" cy="466200"/>
          </a:xfrm>
          <a:prstGeom prst="rtTriangle">
            <a:avLst/>
          </a:prstGeom>
          <a:gradFill>
            <a:gsLst>
              <a:gs pos="0">
                <a:srgbClr val="F5D0D0"/>
              </a:gs>
              <a:gs pos="100000">
                <a:srgbClr val="D96868"/>
              </a:gs>
            </a:gsLst>
            <a:lin ang="5400012" scaled="0"/>
          </a:gra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10" name="Google Shape;810;p61"/>
          <p:cNvSpPr/>
          <p:nvPr/>
        </p:nvSpPr>
        <p:spPr>
          <a:xfrm>
            <a:off x="3777976" y="3396805"/>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11" name="Google Shape;811;p61"/>
          <p:cNvSpPr/>
          <p:nvPr/>
        </p:nvSpPr>
        <p:spPr>
          <a:xfrm>
            <a:off x="4623171" y="3386088"/>
            <a:ext cx="717900" cy="3336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12" name="Google Shape;812;p61"/>
          <p:cNvSpPr/>
          <p:nvPr/>
        </p:nvSpPr>
        <p:spPr>
          <a:xfrm>
            <a:off x="3777179" y="3125510"/>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800"/>
              <a:buFont typeface="Arial" panose="020B0604020202020204"/>
              <a:buNone/>
            </a:pPr>
            <a:endParaRPr sz="8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13" name="Google Shape;813;p61"/>
          <p:cNvSpPr/>
          <p:nvPr/>
        </p:nvSpPr>
        <p:spPr>
          <a:xfrm>
            <a:off x="4623171" y="3114793"/>
            <a:ext cx="717900" cy="3336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14" name="Google Shape;814;p61"/>
          <p:cNvPicPr preferRelativeResize="0"/>
          <p:nvPr/>
        </p:nvPicPr>
        <p:blipFill rotWithShape="1">
          <a:blip r:embed="rId3"/>
          <a:srcRect/>
          <a:stretch>
            <a:fillRect/>
          </a:stretch>
        </p:blipFill>
        <p:spPr>
          <a:xfrm>
            <a:off x="6593364" y="976684"/>
            <a:ext cx="1671440" cy="1626388"/>
          </a:xfrm>
          <a:prstGeom prst="rect">
            <a:avLst/>
          </a:prstGeom>
          <a:noFill/>
          <a:ln>
            <a:noFill/>
          </a:ln>
        </p:spPr>
      </p:pic>
      <p:pic>
        <p:nvPicPr>
          <p:cNvPr id="815" name="Google Shape;815;p61"/>
          <p:cNvPicPr preferRelativeResize="0"/>
          <p:nvPr/>
        </p:nvPicPr>
        <p:blipFill rotWithShape="1">
          <a:blip r:embed="rId3"/>
          <a:srcRect/>
          <a:stretch>
            <a:fillRect/>
          </a:stretch>
        </p:blipFill>
        <p:spPr>
          <a:xfrm>
            <a:off x="6593364" y="2899170"/>
            <a:ext cx="1671440" cy="1626388"/>
          </a:xfrm>
          <a:prstGeom prst="rect">
            <a:avLst/>
          </a:prstGeom>
          <a:noFill/>
          <a:ln>
            <a:noFill/>
          </a:ln>
        </p:spPr>
      </p:pic>
      <p:pic>
        <p:nvPicPr>
          <p:cNvPr id="816" name="Google Shape;816;p61"/>
          <p:cNvPicPr preferRelativeResize="0"/>
          <p:nvPr/>
        </p:nvPicPr>
        <p:blipFill rotWithShape="1">
          <a:blip r:embed="rId3"/>
          <a:srcRect/>
          <a:stretch>
            <a:fillRect/>
          </a:stretch>
        </p:blipFill>
        <p:spPr>
          <a:xfrm>
            <a:off x="833656" y="976684"/>
            <a:ext cx="1671440" cy="1626388"/>
          </a:xfrm>
          <a:prstGeom prst="rect">
            <a:avLst/>
          </a:prstGeom>
          <a:noFill/>
          <a:ln>
            <a:noFill/>
          </a:ln>
        </p:spPr>
      </p:pic>
      <p:pic>
        <p:nvPicPr>
          <p:cNvPr id="817" name="Google Shape;817;p61"/>
          <p:cNvPicPr preferRelativeResize="0"/>
          <p:nvPr/>
        </p:nvPicPr>
        <p:blipFill rotWithShape="1">
          <a:blip r:embed="rId3"/>
          <a:srcRect/>
          <a:stretch>
            <a:fillRect/>
          </a:stretch>
        </p:blipFill>
        <p:spPr>
          <a:xfrm>
            <a:off x="855428" y="2976236"/>
            <a:ext cx="1671440" cy="1626388"/>
          </a:xfrm>
          <a:prstGeom prst="rect">
            <a:avLst/>
          </a:prstGeom>
          <a:noFill/>
          <a:ln>
            <a:noFill/>
          </a:ln>
        </p:spPr>
      </p:pic>
      <p:sp>
        <p:nvSpPr>
          <p:cNvPr id="818" name="Google Shape;818;p61"/>
          <p:cNvSpPr txBox="1"/>
          <p:nvPr/>
        </p:nvSpPr>
        <p:spPr>
          <a:xfrm>
            <a:off x="962350" y="2114550"/>
            <a:ext cx="1564500" cy="29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1" i="0" u="none" strike="noStrike" cap="none">
                <a:solidFill>
                  <a:srgbClr val="1155CC"/>
                </a:solidFill>
                <a:latin typeface="Arial" panose="020B0604020202020204"/>
                <a:ea typeface="Arial" panose="020B0604020202020204"/>
                <a:cs typeface="Arial" panose="020B0604020202020204"/>
                <a:sym typeface="Arial" panose="020B0604020202020204"/>
              </a:rPr>
              <a:t>VolumeSnapshot</a:t>
            </a:r>
            <a:endParaRPr sz="1200" b="1" i="0" u="none" strike="noStrike" cap="none">
              <a:solidFill>
                <a:srgbClr val="1155CC"/>
              </a:solidFill>
              <a:latin typeface="Arial" panose="020B0604020202020204"/>
              <a:ea typeface="Arial" panose="020B0604020202020204"/>
              <a:cs typeface="Arial" panose="020B0604020202020204"/>
              <a:sym typeface="Arial" panose="020B0604020202020204"/>
            </a:endParaRPr>
          </a:p>
        </p:txBody>
      </p:sp>
      <p:sp>
        <p:nvSpPr>
          <p:cNvPr id="819" name="Google Shape;819;p61"/>
          <p:cNvSpPr txBox="1"/>
          <p:nvPr/>
        </p:nvSpPr>
        <p:spPr>
          <a:xfrm>
            <a:off x="6727950" y="2114550"/>
            <a:ext cx="1671300" cy="29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panose="020B0604020202020204"/>
              <a:buNone/>
            </a:pPr>
            <a:r>
              <a:rPr lang="en-GB" sz="1000" b="1" i="0" u="none" strike="noStrike" cap="none">
                <a:solidFill>
                  <a:srgbClr val="1155CC"/>
                </a:solidFill>
                <a:latin typeface="Arial" panose="020B0604020202020204"/>
                <a:ea typeface="Arial" panose="020B0604020202020204"/>
                <a:cs typeface="Arial" panose="020B0604020202020204"/>
                <a:sym typeface="Arial" panose="020B0604020202020204"/>
              </a:rPr>
              <a:t>ApplicationSnapshot</a:t>
            </a:r>
            <a:endParaRPr sz="1000" b="1" i="0" u="none" strike="noStrike" cap="none">
              <a:solidFill>
                <a:srgbClr val="1155CC"/>
              </a:solidFill>
              <a:latin typeface="Arial" panose="020B0604020202020204"/>
              <a:ea typeface="Arial" panose="020B0604020202020204"/>
              <a:cs typeface="Arial" panose="020B0604020202020204"/>
              <a:sym typeface="Arial" panose="020B0604020202020204"/>
            </a:endParaRPr>
          </a:p>
        </p:txBody>
      </p:sp>
      <p:sp>
        <p:nvSpPr>
          <p:cNvPr id="820" name="Google Shape;820;p61"/>
          <p:cNvSpPr txBox="1"/>
          <p:nvPr/>
        </p:nvSpPr>
        <p:spPr>
          <a:xfrm>
            <a:off x="1063175" y="4131150"/>
            <a:ext cx="1311300" cy="38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1" i="0" u="none" strike="noStrike" cap="none">
                <a:solidFill>
                  <a:srgbClr val="1155CC"/>
                </a:solidFill>
                <a:latin typeface="Arial" panose="020B0604020202020204"/>
                <a:ea typeface="Arial" panose="020B0604020202020204"/>
                <a:cs typeface="Arial" panose="020B0604020202020204"/>
                <a:sym typeface="Arial" panose="020B0604020202020204"/>
              </a:rPr>
              <a:t>ExecutionHook</a:t>
            </a:r>
            <a:endParaRPr sz="1200" b="1" i="0" u="none" strike="noStrike" cap="none">
              <a:solidFill>
                <a:srgbClr val="1155CC"/>
              </a:solidFill>
              <a:latin typeface="Arial" panose="020B0604020202020204"/>
              <a:ea typeface="Arial" panose="020B0604020202020204"/>
              <a:cs typeface="Arial" panose="020B0604020202020204"/>
              <a:sym typeface="Arial" panose="020B0604020202020204"/>
            </a:endParaRPr>
          </a:p>
        </p:txBody>
      </p:sp>
      <p:sp>
        <p:nvSpPr>
          <p:cNvPr id="821" name="Google Shape;821;p61"/>
          <p:cNvSpPr txBox="1"/>
          <p:nvPr/>
        </p:nvSpPr>
        <p:spPr>
          <a:xfrm>
            <a:off x="7088750" y="4015800"/>
            <a:ext cx="828600" cy="29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GB" sz="1200" b="1" i="0" u="none" strike="noStrike" cap="none">
                <a:solidFill>
                  <a:srgbClr val="1155CC"/>
                </a:solidFill>
                <a:latin typeface="Arial" panose="020B0604020202020204"/>
                <a:ea typeface="Arial" panose="020B0604020202020204"/>
                <a:cs typeface="Arial" panose="020B0604020202020204"/>
                <a:sym typeface="Arial" panose="020B0604020202020204"/>
              </a:rPr>
              <a:t>VolumeGroup</a:t>
            </a:r>
            <a:endParaRPr sz="1200" b="1" i="0" u="none" strike="noStrike" cap="none">
              <a:solidFill>
                <a:srgbClr val="1155CC"/>
              </a:solidFill>
              <a:latin typeface="Arial" panose="020B0604020202020204"/>
              <a:ea typeface="Arial" panose="020B0604020202020204"/>
              <a:cs typeface="Arial" panose="020B0604020202020204"/>
              <a:sym typeface="Arial" panose="020B0604020202020204"/>
            </a:endParaRPr>
          </a:p>
        </p:txBody>
      </p:sp>
      <p:pic>
        <p:nvPicPr>
          <p:cNvPr id="822" name="Google Shape;822;p61"/>
          <p:cNvPicPr preferRelativeResize="0"/>
          <p:nvPr/>
        </p:nvPicPr>
        <p:blipFill rotWithShape="1">
          <a:blip r:embed="rId2"/>
          <a:srcRect/>
          <a:stretch>
            <a:fillRect/>
          </a:stretch>
        </p:blipFill>
        <p:spPr>
          <a:xfrm>
            <a:off x="2061525" y="1734961"/>
            <a:ext cx="389150" cy="381664"/>
          </a:xfrm>
          <a:prstGeom prst="rect">
            <a:avLst/>
          </a:prstGeom>
          <a:noFill/>
          <a:ln>
            <a:noFill/>
          </a:ln>
        </p:spPr>
      </p:pic>
      <p:pic>
        <p:nvPicPr>
          <p:cNvPr id="823" name="Google Shape;823;p61"/>
          <p:cNvPicPr preferRelativeResize="0"/>
          <p:nvPr/>
        </p:nvPicPr>
        <p:blipFill rotWithShape="1">
          <a:blip r:embed="rId2"/>
          <a:srcRect/>
          <a:stretch>
            <a:fillRect/>
          </a:stretch>
        </p:blipFill>
        <p:spPr>
          <a:xfrm>
            <a:off x="2110700" y="3727561"/>
            <a:ext cx="389150" cy="381664"/>
          </a:xfrm>
          <a:prstGeom prst="rect">
            <a:avLst/>
          </a:prstGeom>
          <a:noFill/>
          <a:ln>
            <a:noFill/>
          </a:ln>
        </p:spPr>
      </p:pic>
      <p:pic>
        <p:nvPicPr>
          <p:cNvPr id="824" name="Google Shape;824;p61"/>
          <p:cNvPicPr preferRelativeResize="0"/>
          <p:nvPr/>
        </p:nvPicPr>
        <p:blipFill rotWithShape="1">
          <a:blip r:embed="rId2"/>
          <a:srcRect/>
          <a:stretch>
            <a:fillRect/>
          </a:stretch>
        </p:blipFill>
        <p:spPr>
          <a:xfrm>
            <a:off x="7806650" y="1734961"/>
            <a:ext cx="389150" cy="381664"/>
          </a:xfrm>
          <a:prstGeom prst="rect">
            <a:avLst/>
          </a:prstGeom>
          <a:noFill/>
          <a:ln>
            <a:noFill/>
          </a:ln>
        </p:spPr>
      </p:pic>
      <p:pic>
        <p:nvPicPr>
          <p:cNvPr id="825" name="Google Shape;825;p61"/>
          <p:cNvPicPr preferRelativeResize="0"/>
          <p:nvPr/>
        </p:nvPicPr>
        <p:blipFill rotWithShape="1">
          <a:blip r:embed="rId2"/>
          <a:srcRect/>
          <a:stretch>
            <a:fillRect/>
          </a:stretch>
        </p:blipFill>
        <p:spPr>
          <a:xfrm>
            <a:off x="7843450" y="3651348"/>
            <a:ext cx="389150" cy="381664"/>
          </a:xfrm>
          <a:prstGeom prst="rect">
            <a:avLst/>
          </a:prstGeom>
          <a:noFill/>
          <a:ln>
            <a:noFill/>
          </a:ln>
        </p:spPr>
      </p:pic>
      <p:sp>
        <p:nvSpPr>
          <p:cNvPr id="826" name="Google Shape;826;p61"/>
          <p:cNvSpPr txBox="1">
            <a:spLocks noGrp="1"/>
          </p:cNvSpPr>
          <p:nvPr>
            <p:ph type="title" idx="4294967295"/>
          </p:nvPr>
        </p:nvSpPr>
        <p:spPr>
          <a:xfrm>
            <a:off x="4000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Fleet</a:t>
            </a:r>
            <a:endParaRPr sz="4100" b="1">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
        <p:nvSpPr>
          <p:cNvPr id="827" name="Google Shape;827;p61"/>
          <p:cNvSpPr txBox="1"/>
          <p:nvPr/>
        </p:nvSpPr>
        <p:spPr>
          <a:xfrm>
            <a:off x="3071600" y="3886588"/>
            <a:ext cx="3117300" cy="544500"/>
          </a:xfrm>
          <a:prstGeom prst="rect">
            <a:avLst/>
          </a:prstGeom>
          <a:noFill/>
          <a:ln>
            <a:noFill/>
          </a:ln>
        </p:spPr>
        <p:txBody>
          <a:bodyPr spcFirstLastPara="1" wrap="square" lIns="91425" tIns="91425" rIns="91425" bIns="91425" anchor="t" anchorCtr="0">
            <a:noAutofit/>
          </a:bodyPr>
          <a:lstStyle/>
          <a:p>
            <a:pPr marL="457200" marR="0" lvl="0" indent="0" algn="l" rtl="0">
              <a:lnSpc>
                <a:spcPct val="90000"/>
              </a:lnSpc>
              <a:spcBef>
                <a:spcPts val="0"/>
              </a:spcBef>
              <a:spcAft>
                <a:spcPts val="0"/>
              </a:spcAft>
              <a:buClr>
                <a:srgbClr val="000000"/>
              </a:buClr>
              <a:buSzPts val="1800"/>
              <a:buFont typeface="Arial" panose="020B0604020202020204"/>
              <a:buNone/>
            </a:pPr>
            <a:r>
              <a:rPr lang="en-GB" sz="1800" b="1" i="0" u="none" strike="noStrike" cap="none">
                <a:solidFill>
                  <a:srgbClr val="1155CC"/>
                </a:solidFill>
                <a:latin typeface="Arial" panose="020B0604020202020204"/>
                <a:ea typeface="Arial" panose="020B0604020202020204"/>
                <a:cs typeface="Arial" panose="020B0604020202020204"/>
                <a:sym typeface="Arial" panose="020B0604020202020204"/>
              </a:rPr>
              <a:t>Kubernetes “Core”</a:t>
            </a:r>
            <a:endParaRPr sz="1800" b="0" i="0" u="none" strike="noStrike" cap="none">
              <a:solidFill>
                <a:srgbClr val="1155CC"/>
              </a:solidFill>
              <a:latin typeface="Arial" panose="020B0604020202020204"/>
              <a:ea typeface="Arial" panose="020B0604020202020204"/>
              <a:cs typeface="Arial" panose="020B0604020202020204"/>
              <a:sym typeface="Arial" panose="020B0604020202020204"/>
            </a:endParaRPr>
          </a:p>
        </p:txBody>
      </p:sp>
      <p:sp>
        <p:nvSpPr>
          <p:cNvPr id="828" name="Google Shape;828;p61"/>
          <p:cNvSpPr/>
          <p:nvPr/>
        </p:nvSpPr>
        <p:spPr>
          <a:xfrm>
            <a:off x="1356433" y="2034138"/>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29" name="Google Shape;829;p61"/>
          <p:cNvSpPr/>
          <p:nvPr/>
        </p:nvSpPr>
        <p:spPr>
          <a:xfrm>
            <a:off x="1600768" y="2029209"/>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0" name="Google Shape;830;p61"/>
          <p:cNvSpPr/>
          <p:nvPr/>
        </p:nvSpPr>
        <p:spPr>
          <a:xfrm>
            <a:off x="1356203" y="1909357"/>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1" name="Google Shape;831;p61"/>
          <p:cNvSpPr/>
          <p:nvPr/>
        </p:nvSpPr>
        <p:spPr>
          <a:xfrm>
            <a:off x="1600768" y="1904427"/>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2" name="Google Shape;832;p61"/>
          <p:cNvSpPr/>
          <p:nvPr/>
        </p:nvSpPr>
        <p:spPr>
          <a:xfrm>
            <a:off x="1343958" y="3982788"/>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3" name="Google Shape;833;p61"/>
          <p:cNvSpPr/>
          <p:nvPr/>
        </p:nvSpPr>
        <p:spPr>
          <a:xfrm>
            <a:off x="1343728" y="3858007"/>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4" name="Google Shape;834;p61"/>
          <p:cNvSpPr/>
          <p:nvPr/>
        </p:nvSpPr>
        <p:spPr>
          <a:xfrm>
            <a:off x="1588293" y="3977859"/>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5" name="Google Shape;835;p61"/>
          <p:cNvSpPr/>
          <p:nvPr/>
        </p:nvSpPr>
        <p:spPr>
          <a:xfrm>
            <a:off x="1588293" y="3853077"/>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6" name="Google Shape;836;p61"/>
          <p:cNvSpPr/>
          <p:nvPr/>
        </p:nvSpPr>
        <p:spPr>
          <a:xfrm>
            <a:off x="7088983" y="1995613"/>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7" name="Google Shape;837;p61"/>
          <p:cNvSpPr/>
          <p:nvPr/>
        </p:nvSpPr>
        <p:spPr>
          <a:xfrm>
            <a:off x="7333318" y="1990684"/>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8" name="Google Shape;838;p61"/>
          <p:cNvSpPr/>
          <p:nvPr/>
        </p:nvSpPr>
        <p:spPr>
          <a:xfrm>
            <a:off x="7088753" y="1870832"/>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9" name="Google Shape;839;p61"/>
          <p:cNvSpPr/>
          <p:nvPr/>
        </p:nvSpPr>
        <p:spPr>
          <a:xfrm>
            <a:off x="7333318" y="1865902"/>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40" name="Google Shape;840;p61"/>
          <p:cNvSpPr/>
          <p:nvPr/>
        </p:nvSpPr>
        <p:spPr>
          <a:xfrm>
            <a:off x="7069758" y="3930026"/>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41" name="Google Shape;841;p61"/>
          <p:cNvSpPr/>
          <p:nvPr/>
        </p:nvSpPr>
        <p:spPr>
          <a:xfrm>
            <a:off x="7314093" y="3925097"/>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42" name="Google Shape;842;p61"/>
          <p:cNvSpPr/>
          <p:nvPr/>
        </p:nvSpPr>
        <p:spPr>
          <a:xfrm>
            <a:off x="7069528" y="3805244"/>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43" name="Google Shape;843;p61"/>
          <p:cNvSpPr/>
          <p:nvPr/>
        </p:nvSpPr>
        <p:spPr>
          <a:xfrm>
            <a:off x="7314093" y="3800315"/>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48" name="Google Shape;848;p62" title="Chart"/>
          <p:cNvPicPr preferRelativeResize="0"/>
          <p:nvPr/>
        </p:nvPicPr>
        <p:blipFill rotWithShape="1">
          <a:blip r:embed="rId1"/>
          <a:srcRect/>
          <a:stretch>
            <a:fillRect/>
          </a:stretch>
        </p:blipFill>
        <p:spPr>
          <a:xfrm>
            <a:off x="1315150" y="848925"/>
            <a:ext cx="6591225" cy="4075574"/>
          </a:xfrm>
          <a:prstGeom prst="rect">
            <a:avLst/>
          </a:prstGeom>
          <a:noFill/>
          <a:ln>
            <a:noFill/>
          </a:ln>
        </p:spPr>
      </p:pic>
      <p:sp>
        <p:nvSpPr>
          <p:cNvPr id="849" name="Google Shape;849;p62"/>
          <p:cNvSpPr txBox="1">
            <a:spLocks noGrp="1"/>
          </p:cNvSpPr>
          <p:nvPr>
            <p:ph type="title" idx="4294967295"/>
          </p:nvPr>
        </p:nvSpPr>
        <p:spPr>
          <a:xfrm>
            <a:off x="335925"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Growth</a:t>
            </a:r>
            <a:endParaRPr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pic>
        <p:nvPicPr>
          <p:cNvPr id="850" name="Google Shape;850;p62"/>
          <p:cNvPicPr preferRelativeResize="0"/>
          <p:nvPr/>
        </p:nvPicPr>
        <p:blipFill rotWithShape="1">
          <a:blip r:embed="rId2"/>
          <a:srcRect/>
          <a:stretch>
            <a:fillRect/>
          </a:stretch>
        </p:blipFill>
        <p:spPr>
          <a:xfrm>
            <a:off x="6600375" y="110850"/>
            <a:ext cx="1098076" cy="1098076"/>
          </a:xfrm>
          <a:prstGeom prst="rect">
            <a:avLst/>
          </a:prstGeom>
          <a:noFill/>
          <a:ln>
            <a:noFill/>
          </a:ln>
        </p:spPr>
      </p:pic>
      <p:sp>
        <p:nvSpPr>
          <p:cNvPr id="851" name="Google Shape;851;p62"/>
          <p:cNvSpPr/>
          <p:nvPr/>
        </p:nvSpPr>
        <p:spPr>
          <a:xfrm>
            <a:off x="6847125" y="1039450"/>
            <a:ext cx="678300" cy="3421500"/>
          </a:xfrm>
          <a:prstGeom prst="rect">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endParaRPr sz="30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pic>
        <p:nvPicPr>
          <p:cNvPr id="856" name="Google Shape;856;p63" title="Chart"/>
          <p:cNvPicPr preferRelativeResize="0"/>
          <p:nvPr/>
        </p:nvPicPr>
        <p:blipFill rotWithShape="1">
          <a:blip r:embed="rId1"/>
          <a:srcRect/>
          <a:stretch>
            <a:fillRect/>
          </a:stretch>
        </p:blipFill>
        <p:spPr>
          <a:xfrm>
            <a:off x="1315150" y="848925"/>
            <a:ext cx="6591225" cy="4075574"/>
          </a:xfrm>
          <a:prstGeom prst="rect">
            <a:avLst/>
          </a:prstGeom>
          <a:noFill/>
          <a:ln>
            <a:noFill/>
          </a:ln>
        </p:spPr>
      </p:pic>
      <p:sp>
        <p:nvSpPr>
          <p:cNvPr id="857" name="Google Shape;857;p63"/>
          <p:cNvSpPr txBox="1">
            <a:spLocks noGrp="1"/>
          </p:cNvSpPr>
          <p:nvPr>
            <p:ph type="title" idx="4294967295"/>
          </p:nvPr>
        </p:nvSpPr>
        <p:spPr>
          <a:xfrm>
            <a:off x="335925"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Growth</a:t>
            </a:r>
            <a:endParaRPr b="1">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858" name="Google Shape;858;p63"/>
          <p:cNvSpPr/>
          <p:nvPr/>
        </p:nvSpPr>
        <p:spPr>
          <a:xfrm>
            <a:off x="6847125" y="1039450"/>
            <a:ext cx="678300" cy="3421500"/>
          </a:xfrm>
          <a:prstGeom prst="rect">
            <a:avLst/>
          </a:prstGeom>
          <a:solidFill>
            <a:srgbClr val="674E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endParaRPr sz="30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859" name="Google Shape;859;p63" title="Chart"/>
          <p:cNvPicPr preferRelativeResize="0"/>
          <p:nvPr/>
        </p:nvPicPr>
        <p:blipFill rotWithShape="1">
          <a:blip r:embed="rId2"/>
          <a:srcRect/>
          <a:stretch>
            <a:fillRect/>
          </a:stretch>
        </p:blipFill>
        <p:spPr>
          <a:xfrm>
            <a:off x="1324899" y="854973"/>
            <a:ext cx="6571731" cy="406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4"/>
          <p:cNvSpPr txBox="1">
            <a:spLocks noGrp="1"/>
          </p:cNvSpPr>
          <p:nvPr>
            <p:ph type="title" idx="4294967295"/>
          </p:nvPr>
        </p:nvSpPr>
        <p:spPr>
          <a:xfrm>
            <a:off x="162900" y="-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We Have a Vision</a:t>
            </a:r>
            <a:endParaRPr sz="2400" b="1">
              <a:latin typeface="Short Stack" panose="02010500040000000007"/>
              <a:ea typeface="Short Stack" panose="02010500040000000007"/>
              <a:cs typeface="Short Stack" panose="02010500040000000007"/>
              <a:sym typeface="Short Stack" panose="02010500040000000007"/>
            </a:endParaRPr>
          </a:p>
        </p:txBody>
      </p:sp>
      <p:pic>
        <p:nvPicPr>
          <p:cNvPr id="865" name="Google Shape;865;p64"/>
          <p:cNvPicPr preferRelativeResize="0"/>
          <p:nvPr/>
        </p:nvPicPr>
        <p:blipFill rotWithShape="1">
          <a:blip r:embed="rId1"/>
          <a:srcRect/>
          <a:stretch>
            <a:fillRect/>
          </a:stretch>
        </p:blipFill>
        <p:spPr>
          <a:xfrm>
            <a:off x="5683975" y="-30950"/>
            <a:ext cx="3460025" cy="2313900"/>
          </a:xfrm>
          <a:prstGeom prst="rect">
            <a:avLst/>
          </a:prstGeom>
          <a:noFill/>
          <a:ln>
            <a:noFill/>
          </a:ln>
        </p:spPr>
      </p:pic>
      <p:sp>
        <p:nvSpPr>
          <p:cNvPr id="866" name="Google Shape;866;p64"/>
          <p:cNvSpPr txBox="1"/>
          <p:nvPr/>
        </p:nvSpPr>
        <p:spPr>
          <a:xfrm>
            <a:off x="473925" y="1038898"/>
            <a:ext cx="5394300" cy="1170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panose="020B0604020202020204"/>
              <a:buNone/>
            </a:pPr>
            <a:r>
              <a:rPr lang="en-GB" sz="36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a:t>
            </a:r>
            <a:r>
              <a:rPr lang="en-GB" sz="3600" b="1"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Everything</a:t>
            </a:r>
            <a:r>
              <a:rPr lang="en-GB" sz="36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 is CRD</a:t>
            </a:r>
            <a:endParaRPr sz="36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15000"/>
              </a:lnSpc>
              <a:spcBef>
                <a:spcPts val="0"/>
              </a:spcBef>
              <a:spcAft>
                <a:spcPts val="0"/>
              </a:spcAft>
              <a:buClr>
                <a:srgbClr val="000000"/>
              </a:buClr>
              <a:buSzPts val="3000"/>
              <a:buFont typeface="Arial" panose="020B0604020202020204"/>
              <a:buNone/>
            </a:pPr>
            <a:r>
              <a:rPr lang="en-GB" sz="30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 except things to run CRD”</a:t>
            </a:r>
            <a:endParaRPr sz="30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867" name="Google Shape;867;p64"/>
          <p:cNvSpPr txBox="1"/>
          <p:nvPr/>
        </p:nvSpPr>
        <p:spPr>
          <a:xfrm>
            <a:off x="4580131" y="2276775"/>
            <a:ext cx="1780500" cy="54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0"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Tim Hockin</a:t>
            </a:r>
            <a:endParaRPr sz="2400" b="0"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chemeClr val="dk1"/>
              </a:buClr>
              <a:buSzPts val="1100"/>
              <a:buFont typeface="Arial" panose="020B0604020202020204"/>
              <a:buNone/>
            </a:pPr>
            <a:endParaRPr sz="2400" b="0" i="0" u="none" strike="noStrike" cap="none">
              <a:solidFill>
                <a:srgbClr val="351C75"/>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65"/>
          <p:cNvSpPr txBox="1">
            <a:spLocks noGrp="1"/>
          </p:cNvSpPr>
          <p:nvPr>
            <p:ph type="title" idx="4294967295"/>
          </p:nvPr>
        </p:nvSpPr>
        <p:spPr>
          <a:xfrm>
            <a:off x="162900" y="-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We Have a Vision</a:t>
            </a:r>
            <a:endParaRPr sz="2400" b="1">
              <a:latin typeface="Short Stack" panose="02010500040000000007"/>
              <a:ea typeface="Short Stack" panose="02010500040000000007"/>
              <a:cs typeface="Short Stack" panose="02010500040000000007"/>
              <a:sym typeface="Short Stack" panose="02010500040000000007"/>
            </a:endParaRPr>
          </a:p>
        </p:txBody>
      </p:sp>
      <p:pic>
        <p:nvPicPr>
          <p:cNvPr id="873" name="Google Shape;873;p65"/>
          <p:cNvPicPr preferRelativeResize="0"/>
          <p:nvPr/>
        </p:nvPicPr>
        <p:blipFill rotWithShape="1">
          <a:blip r:embed="rId1"/>
          <a:srcRect/>
          <a:stretch>
            <a:fillRect/>
          </a:stretch>
        </p:blipFill>
        <p:spPr>
          <a:xfrm>
            <a:off x="5683975" y="-30950"/>
            <a:ext cx="3460025" cy="2313900"/>
          </a:xfrm>
          <a:prstGeom prst="rect">
            <a:avLst/>
          </a:prstGeom>
          <a:noFill/>
          <a:ln>
            <a:noFill/>
          </a:ln>
        </p:spPr>
      </p:pic>
      <p:pic>
        <p:nvPicPr>
          <p:cNvPr id="874" name="Google Shape;874;p65"/>
          <p:cNvPicPr preferRelativeResize="0"/>
          <p:nvPr/>
        </p:nvPicPr>
        <p:blipFill rotWithShape="1">
          <a:blip r:embed="rId2"/>
          <a:srcRect/>
          <a:stretch>
            <a:fillRect/>
          </a:stretch>
        </p:blipFill>
        <p:spPr>
          <a:xfrm>
            <a:off x="1867825" y="2187200"/>
            <a:ext cx="5032001" cy="2956300"/>
          </a:xfrm>
          <a:prstGeom prst="rect">
            <a:avLst/>
          </a:prstGeom>
          <a:noFill/>
          <a:ln>
            <a:noFill/>
          </a:ln>
        </p:spPr>
      </p:pic>
      <p:sp>
        <p:nvSpPr>
          <p:cNvPr id="875" name="Google Shape;875;p65"/>
          <p:cNvSpPr txBox="1"/>
          <p:nvPr/>
        </p:nvSpPr>
        <p:spPr>
          <a:xfrm>
            <a:off x="473925" y="1038898"/>
            <a:ext cx="5394300" cy="1170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panose="020B0604020202020204"/>
              <a:buNone/>
            </a:pPr>
            <a:r>
              <a:rPr lang="en-GB" sz="36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a:t>
            </a:r>
            <a:r>
              <a:rPr lang="en-GB" sz="3600" b="1"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Everything</a:t>
            </a:r>
            <a:r>
              <a:rPr lang="en-GB" sz="36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 is CRD</a:t>
            </a:r>
            <a:endParaRPr sz="36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15000"/>
              </a:lnSpc>
              <a:spcBef>
                <a:spcPts val="0"/>
              </a:spcBef>
              <a:spcAft>
                <a:spcPts val="0"/>
              </a:spcAft>
              <a:buClr>
                <a:srgbClr val="000000"/>
              </a:buClr>
              <a:buSzPts val="3000"/>
              <a:buFont typeface="Arial" panose="020B0604020202020204"/>
              <a:buNone/>
            </a:pPr>
            <a:r>
              <a:rPr lang="en-GB" sz="30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 except things to run CRD”</a:t>
            </a:r>
            <a:endParaRPr sz="3000" b="0" i="1"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876" name="Google Shape;876;p65"/>
          <p:cNvSpPr txBox="1"/>
          <p:nvPr/>
        </p:nvSpPr>
        <p:spPr>
          <a:xfrm>
            <a:off x="4580131" y="2276775"/>
            <a:ext cx="1780500" cy="54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0"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Tim Hockin</a:t>
            </a:r>
            <a:endParaRPr sz="2400" b="0"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0"/>
              </a:spcBef>
              <a:spcAft>
                <a:spcPts val="0"/>
              </a:spcAft>
              <a:buClr>
                <a:schemeClr val="dk1"/>
              </a:buClr>
              <a:buSzPts val="1100"/>
              <a:buFont typeface="Arial" panose="020B0604020202020204"/>
              <a:buNone/>
            </a:pPr>
            <a:endParaRPr sz="2400" b="0" i="0" u="none" strike="noStrike" cap="none">
              <a:solidFill>
                <a:srgbClr val="351C75"/>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30"/>
          <p:cNvPicPr preferRelativeResize="0"/>
          <p:nvPr/>
        </p:nvPicPr>
        <p:blipFill rotWithShape="1">
          <a:blip r:embed="rId1"/>
          <a:srcRect/>
          <a:stretch>
            <a:fillRect/>
          </a:stretch>
        </p:blipFill>
        <p:spPr>
          <a:xfrm>
            <a:off x="4992050" y="1400250"/>
            <a:ext cx="4151950" cy="1928100"/>
          </a:xfrm>
          <a:prstGeom prst="rect">
            <a:avLst/>
          </a:prstGeom>
          <a:noFill/>
          <a:ln>
            <a:noFill/>
          </a:ln>
        </p:spPr>
      </p:pic>
      <p:pic>
        <p:nvPicPr>
          <p:cNvPr id="159" name="Google Shape;159;p30"/>
          <p:cNvPicPr preferRelativeResize="0"/>
          <p:nvPr/>
        </p:nvPicPr>
        <p:blipFill rotWithShape="1">
          <a:blip r:embed="rId2"/>
          <a:srcRect l="19862" t="10385" r="19619" b="7967"/>
          <a:stretch>
            <a:fillRect/>
          </a:stretch>
        </p:blipFill>
        <p:spPr>
          <a:xfrm>
            <a:off x="-68775" y="943125"/>
            <a:ext cx="5256851" cy="4019225"/>
          </a:xfrm>
          <a:prstGeom prst="rect">
            <a:avLst/>
          </a:prstGeom>
          <a:noFill/>
          <a:ln>
            <a:noFill/>
          </a:ln>
        </p:spPr>
      </p:pic>
      <p:sp>
        <p:nvSpPr>
          <p:cNvPr id="160" name="Google Shape;160;p30"/>
          <p:cNvSpPr/>
          <p:nvPr/>
        </p:nvSpPr>
        <p:spPr>
          <a:xfrm>
            <a:off x="2014950" y="1400250"/>
            <a:ext cx="2899800" cy="1928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Arial" panose="020B0604020202020204"/>
                <a:ea typeface="Arial" panose="020B0604020202020204"/>
                <a:cs typeface="Arial" panose="020B0604020202020204"/>
                <a:sym typeface="Arial" panose="020B0604020202020204"/>
              </a:rPr>
              <a:t>type VolumeSnapshot struct {</a:t>
            </a:r>
            <a:endParaRPr sz="1800" b="1" i="0" u="none" strike="noStrike" cap="none">
              <a:solidFill>
                <a:srgbClr val="7030A0"/>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Arial" panose="020B0604020202020204"/>
                <a:ea typeface="Arial" panose="020B0604020202020204"/>
                <a:cs typeface="Arial" panose="020B0604020202020204"/>
                <a:sym typeface="Arial" panose="020B0604020202020204"/>
              </a:rPr>
              <a:t>    metav1.TypeMeta </a:t>
            </a:r>
            <a:endParaRPr sz="1800" b="1" i="0" u="none" strike="noStrike" cap="none">
              <a:solidFill>
                <a:srgbClr val="7030A0"/>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Arial" panose="020B0604020202020204"/>
                <a:ea typeface="Arial" panose="020B0604020202020204"/>
                <a:cs typeface="Arial" panose="020B0604020202020204"/>
                <a:sym typeface="Arial" panose="020B0604020202020204"/>
              </a:rPr>
              <a:t>    metav1.ObjectMeta </a:t>
            </a:r>
            <a:endParaRPr sz="1800" b="1" i="0" u="none" strike="noStrike" cap="none">
              <a:solidFill>
                <a:srgbClr val="7030A0"/>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Arial" panose="020B0604020202020204"/>
                <a:ea typeface="Arial" panose="020B0604020202020204"/>
                <a:cs typeface="Arial" panose="020B0604020202020204"/>
                <a:sym typeface="Arial" panose="020B0604020202020204"/>
              </a:rPr>
              <a:t>    Spec VolumeSnapshotSpec </a:t>
            </a:r>
            <a:endParaRPr sz="1800" b="1" i="0" u="none" strike="noStrike" cap="none">
              <a:solidFill>
                <a:srgbClr val="7030A0"/>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Arial" panose="020B0604020202020204"/>
                <a:ea typeface="Arial" panose="020B0604020202020204"/>
                <a:cs typeface="Arial" panose="020B0604020202020204"/>
                <a:sym typeface="Arial" panose="020B0604020202020204"/>
              </a:rPr>
              <a:t>    Status VolumeSnapshotStatus </a:t>
            </a:r>
            <a:endParaRPr sz="1800" b="1" i="0" u="none" strike="noStrike" cap="none">
              <a:solidFill>
                <a:srgbClr val="7030A0"/>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0"/>
              </a:spcBef>
              <a:spcAft>
                <a:spcPts val="0"/>
              </a:spcAft>
              <a:buClr>
                <a:srgbClr val="000000"/>
              </a:buClr>
              <a:buSzPts val="1800"/>
              <a:buFont typeface="Arial" panose="020B0604020202020204"/>
              <a:buNone/>
            </a:pPr>
            <a:r>
              <a:rPr lang="en-GB" sz="1800" b="1" i="0" u="none" strike="noStrike" cap="none">
                <a:solidFill>
                  <a:srgbClr val="7030A0"/>
                </a:solidFill>
                <a:latin typeface="Arial" panose="020B0604020202020204"/>
                <a:ea typeface="Arial" panose="020B0604020202020204"/>
                <a:cs typeface="Arial" panose="020B0604020202020204"/>
                <a:sym typeface="Arial" panose="020B0604020202020204"/>
              </a:rPr>
              <a:t>}</a:t>
            </a:r>
            <a:endParaRPr sz="18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161" name="Google Shape;161;p30"/>
          <p:cNvSpPr txBox="1"/>
          <p:nvPr/>
        </p:nvSpPr>
        <p:spPr>
          <a:xfrm>
            <a:off x="6263400" y="848650"/>
            <a:ext cx="2032500" cy="48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rPr>
              <a:t>API Core</a:t>
            </a:r>
            <a:endParaRPr sz="3000" b="1" i="0" u="none" strike="noStrike" cap="none">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162" name="Google Shape;162;p30"/>
          <p:cNvSpPr/>
          <p:nvPr/>
        </p:nvSpPr>
        <p:spPr>
          <a:xfrm>
            <a:off x="4087350" y="361050"/>
            <a:ext cx="2124600" cy="670500"/>
          </a:xfrm>
          <a:prstGeom prst="curvedDownArrow">
            <a:avLst>
              <a:gd name="adj1" fmla="val 25000"/>
              <a:gd name="adj2" fmla="val 50000"/>
              <a:gd name="adj3" fmla="val 25000"/>
            </a:avLst>
          </a:prstGeom>
          <a:gradFill>
            <a:gsLst>
              <a:gs pos="0">
                <a:srgbClr val="B24FFF"/>
              </a:gs>
              <a:gs pos="47000">
                <a:srgbClr val="9900FF"/>
              </a:gs>
              <a:gs pos="100000">
                <a:srgbClr val="1E123D"/>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66"/>
          <p:cNvSpPr txBox="1">
            <a:spLocks noGrp="1"/>
          </p:cNvSpPr>
          <p:nvPr>
            <p:ph type="title" idx="4294967295"/>
          </p:nvPr>
        </p:nvSpPr>
        <p:spPr>
          <a:xfrm>
            <a:off x="391700" y="6966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Resources</a:t>
            </a:r>
            <a:r>
              <a:rPr lang="en-GB" sz="4100" b="1">
                <a:solidFill>
                  <a:srgbClr val="7030A0"/>
                </a:solidFill>
                <a:latin typeface="Oswald"/>
                <a:ea typeface="Oswald"/>
                <a:cs typeface="Oswald"/>
                <a:sym typeface="Oswald"/>
              </a:rPr>
              <a:t> </a:t>
            </a:r>
            <a:endParaRPr sz="4100" b="1">
              <a:latin typeface="Oswald"/>
              <a:ea typeface="Oswald"/>
              <a:cs typeface="Oswald"/>
              <a:sym typeface="Oswald"/>
            </a:endParaRPr>
          </a:p>
        </p:txBody>
      </p:sp>
      <p:sp>
        <p:nvSpPr>
          <p:cNvPr id="882" name="Google Shape;882;p66"/>
          <p:cNvSpPr txBox="1">
            <a:spLocks noGrp="1"/>
          </p:cNvSpPr>
          <p:nvPr>
            <p:ph type="body" idx="4294967295"/>
          </p:nvPr>
        </p:nvSpPr>
        <p:spPr>
          <a:xfrm>
            <a:off x="156025" y="953100"/>
            <a:ext cx="8464800" cy="4114200"/>
          </a:xfrm>
          <a:prstGeom prst="rect">
            <a:avLst/>
          </a:prstGeom>
          <a:noFill/>
          <a:ln>
            <a:noFill/>
          </a:ln>
        </p:spPr>
        <p:txBody>
          <a:bodyPr spcFirstLastPara="1" wrap="square" lIns="68575" tIns="34275" rIns="68575" bIns="34275" anchor="t" anchorCtr="0">
            <a:noAutofit/>
          </a:bodyPr>
          <a:lstStyle/>
          <a:p>
            <a:pPr marL="457200" lvl="0" indent="-342900" algn="l" rtl="0">
              <a:lnSpc>
                <a:spcPct val="115000"/>
              </a:lnSpc>
              <a:spcBef>
                <a:spcPts val="800"/>
              </a:spcBef>
              <a:spcAft>
                <a:spcPts val="0"/>
              </a:spcAft>
              <a:buClr>
                <a:srgbClr val="7030A0"/>
              </a:buClr>
              <a:buSzPts val="1800"/>
              <a:buFont typeface="Arial" panose="020B0604020202020204"/>
              <a:buChar char="•"/>
            </a:pPr>
            <a:r>
              <a:rPr lang="en-GB" sz="1800" b="1">
                <a:solidFill>
                  <a:srgbClr val="7030A0"/>
                </a:solidFill>
                <a:latin typeface="Arial" panose="020B0604020202020204"/>
                <a:ea typeface="Arial" panose="020B0604020202020204"/>
                <a:cs typeface="Arial" panose="020B0604020202020204"/>
                <a:sym typeface="Arial" panose="020B0604020202020204"/>
              </a:rPr>
              <a:t>CRD</a:t>
            </a:r>
            <a:endParaRPr sz="1800" b="1">
              <a:solidFill>
                <a:srgbClr val="7030A0"/>
              </a:solidFill>
              <a:latin typeface="Arial" panose="020B0604020202020204"/>
              <a:ea typeface="Arial" panose="020B0604020202020204"/>
              <a:cs typeface="Arial" panose="020B0604020202020204"/>
              <a:sym typeface="Arial" panose="020B0604020202020204"/>
            </a:endParaRPr>
          </a:p>
          <a:p>
            <a:pPr marL="914400" lvl="1" indent="-342900" algn="l" rtl="0">
              <a:lnSpc>
                <a:spcPct val="90000"/>
              </a:lnSpc>
              <a:spcBef>
                <a:spcPts val="0"/>
              </a:spcBef>
              <a:spcAft>
                <a:spcPts val="0"/>
              </a:spcAft>
              <a:buClr>
                <a:srgbClr val="7030A0"/>
              </a:buClr>
              <a:buSzPts val="1800"/>
              <a:buFont typeface="Arial" panose="020B0604020202020204"/>
              <a:buChar char="•"/>
            </a:pPr>
            <a:r>
              <a:rPr lang="en-GB">
                <a:solidFill>
                  <a:srgbClr val="7030A0"/>
                </a:solidFill>
                <a:latin typeface="Arial" panose="020B0604020202020204"/>
                <a:ea typeface="Arial" panose="020B0604020202020204"/>
                <a:cs typeface="Arial" panose="020B0604020202020204"/>
                <a:sym typeface="Arial" panose="020B0604020202020204"/>
              </a:rPr>
              <a:t>Kubernetes.io </a:t>
            </a:r>
            <a:r>
              <a:rPr lang="en-GB" u="sng">
                <a:solidFill>
                  <a:schemeClr val="hlink"/>
                </a:solidFill>
                <a:latin typeface="Arial" panose="020B0604020202020204"/>
                <a:ea typeface="Arial" panose="020B0604020202020204"/>
                <a:cs typeface="Arial" panose="020B0604020202020204"/>
                <a:sym typeface="Arial" panose="020B0604020202020204"/>
                <a:hlinkClick r:id="rId1"/>
              </a:rPr>
              <a:t>https://kubernetes.io/docs/concepts/extend-kubernetes/api-extension/custom-resources/</a:t>
            </a:r>
            <a:endParaRPr>
              <a:solidFill>
                <a:srgbClr val="7030A0"/>
              </a:solidFill>
              <a:latin typeface="Arial" panose="020B0604020202020204"/>
              <a:ea typeface="Arial" panose="020B0604020202020204"/>
              <a:cs typeface="Arial" panose="020B0604020202020204"/>
              <a:sym typeface="Arial" panose="020B0604020202020204"/>
            </a:endParaRPr>
          </a:p>
          <a:p>
            <a:pPr marL="457200" lvl="0" indent="-342900" algn="l" rtl="0">
              <a:lnSpc>
                <a:spcPct val="115000"/>
              </a:lnSpc>
              <a:spcBef>
                <a:spcPts val="0"/>
              </a:spcBef>
              <a:spcAft>
                <a:spcPts val="0"/>
              </a:spcAft>
              <a:buClr>
                <a:srgbClr val="7030A0"/>
              </a:buClr>
              <a:buSzPts val="1800"/>
              <a:buFont typeface="Arial" panose="020B0604020202020204"/>
              <a:buChar char="•"/>
            </a:pPr>
            <a:r>
              <a:rPr lang="en-GB" sz="1800" b="1">
                <a:solidFill>
                  <a:srgbClr val="7030A0"/>
                </a:solidFill>
                <a:latin typeface="Arial" panose="020B0604020202020204"/>
                <a:ea typeface="Arial" panose="020B0604020202020204"/>
                <a:cs typeface="Arial" panose="020B0604020202020204"/>
                <a:sym typeface="Arial" panose="020B0604020202020204"/>
              </a:rPr>
              <a:t>CRD Tools</a:t>
            </a:r>
            <a:endParaRPr sz="1800" b="1">
              <a:solidFill>
                <a:srgbClr val="7030A0"/>
              </a:solidFill>
              <a:latin typeface="Arial" panose="020B0604020202020204"/>
              <a:ea typeface="Arial" panose="020B0604020202020204"/>
              <a:cs typeface="Arial" panose="020B0604020202020204"/>
              <a:sym typeface="Arial" panose="020B0604020202020204"/>
            </a:endParaRPr>
          </a:p>
          <a:p>
            <a:pPr marL="914400" lvl="1" indent="-342900" algn="l" rtl="0">
              <a:lnSpc>
                <a:spcPct val="115000"/>
              </a:lnSpc>
              <a:spcBef>
                <a:spcPts val="0"/>
              </a:spcBef>
              <a:spcAft>
                <a:spcPts val="0"/>
              </a:spcAft>
              <a:buClr>
                <a:srgbClr val="7030A0"/>
              </a:buClr>
              <a:buSzPts val="1800"/>
              <a:buFont typeface="Arial" panose="020B0604020202020204"/>
              <a:buChar char="•"/>
            </a:pPr>
            <a:r>
              <a:rPr lang="en-GB">
                <a:solidFill>
                  <a:srgbClr val="7030A0"/>
                </a:solidFill>
                <a:latin typeface="Arial" panose="020B0604020202020204"/>
                <a:ea typeface="Arial" panose="020B0604020202020204"/>
                <a:cs typeface="Arial" panose="020B0604020202020204"/>
                <a:sym typeface="Arial" panose="020B0604020202020204"/>
              </a:rPr>
              <a:t>Kubebuilder book </a:t>
            </a:r>
            <a:r>
              <a:rPr lang="en-GB" u="sng">
                <a:solidFill>
                  <a:schemeClr val="hlink"/>
                </a:solidFill>
                <a:latin typeface="Arial" panose="020B0604020202020204"/>
                <a:ea typeface="Arial" panose="020B0604020202020204"/>
                <a:cs typeface="Arial" panose="020B0604020202020204"/>
                <a:sym typeface="Arial" panose="020B0604020202020204"/>
                <a:hlinkClick r:id="rId2"/>
              </a:rPr>
              <a:t>https://book.kubebuilder.io/</a:t>
            </a:r>
            <a:endParaRPr>
              <a:solidFill>
                <a:srgbClr val="7030A0"/>
              </a:solidFill>
              <a:latin typeface="Arial" panose="020B0604020202020204"/>
              <a:ea typeface="Arial" panose="020B0604020202020204"/>
              <a:cs typeface="Arial" panose="020B0604020202020204"/>
              <a:sym typeface="Arial" panose="020B0604020202020204"/>
            </a:endParaRPr>
          </a:p>
          <a:p>
            <a:pPr marL="914400" lvl="1" indent="-342900" algn="l" rtl="0">
              <a:lnSpc>
                <a:spcPct val="115000"/>
              </a:lnSpc>
              <a:spcBef>
                <a:spcPts val="0"/>
              </a:spcBef>
              <a:spcAft>
                <a:spcPts val="0"/>
              </a:spcAft>
              <a:buClr>
                <a:srgbClr val="7030A0"/>
              </a:buClr>
              <a:buSzPts val="1800"/>
              <a:buFont typeface="Arial" panose="020B0604020202020204"/>
              <a:buChar char="•"/>
            </a:pPr>
            <a:r>
              <a:rPr lang="en-GB">
                <a:solidFill>
                  <a:srgbClr val="7030A0"/>
                </a:solidFill>
                <a:latin typeface="Arial" panose="020B0604020202020204"/>
                <a:ea typeface="Arial" panose="020B0604020202020204"/>
                <a:cs typeface="Arial" panose="020B0604020202020204"/>
                <a:sym typeface="Arial" panose="020B0604020202020204"/>
              </a:rPr>
              <a:t>Operator SDK </a:t>
            </a:r>
            <a:r>
              <a:rPr lang="en-GB" u="sng">
                <a:solidFill>
                  <a:schemeClr val="hlink"/>
                </a:solidFill>
                <a:latin typeface="Arial" panose="020B0604020202020204"/>
                <a:ea typeface="Arial" panose="020B0604020202020204"/>
                <a:cs typeface="Arial" panose="020B0604020202020204"/>
                <a:sym typeface="Arial" panose="020B0604020202020204"/>
                <a:hlinkClick r:id="rId3"/>
              </a:rPr>
              <a:t>https://github.com/operator-framework/operator-sdk</a:t>
            </a:r>
            <a:endParaRPr>
              <a:solidFill>
                <a:srgbClr val="7030A0"/>
              </a:solidFill>
              <a:latin typeface="Arial" panose="020B0604020202020204"/>
              <a:ea typeface="Arial" panose="020B0604020202020204"/>
              <a:cs typeface="Arial" panose="020B0604020202020204"/>
              <a:sym typeface="Arial" panose="020B0604020202020204"/>
            </a:endParaRPr>
          </a:p>
          <a:p>
            <a:pPr marL="914400" lvl="1" indent="-342900" algn="l" rtl="0">
              <a:lnSpc>
                <a:spcPct val="115000"/>
              </a:lnSpc>
              <a:spcBef>
                <a:spcPts val="0"/>
              </a:spcBef>
              <a:spcAft>
                <a:spcPts val="0"/>
              </a:spcAft>
              <a:buClr>
                <a:srgbClr val="7030A0"/>
              </a:buClr>
              <a:buSzPts val="1800"/>
              <a:buFont typeface="Arial" panose="020B0604020202020204"/>
              <a:buChar char="•"/>
            </a:pPr>
            <a:r>
              <a:rPr lang="en-GB">
                <a:solidFill>
                  <a:srgbClr val="7030A0"/>
                </a:solidFill>
                <a:latin typeface="Arial" panose="020B0604020202020204"/>
                <a:ea typeface="Arial" panose="020B0604020202020204"/>
                <a:cs typeface="Arial" panose="020B0604020202020204"/>
                <a:sym typeface="Arial" panose="020B0604020202020204"/>
              </a:rPr>
              <a:t>MetaController </a:t>
            </a:r>
            <a:r>
              <a:rPr lang="en-GB" u="sng">
                <a:solidFill>
                  <a:schemeClr val="hlink"/>
                </a:solidFill>
                <a:latin typeface="Arial" panose="020B0604020202020204"/>
                <a:ea typeface="Arial" panose="020B0604020202020204"/>
                <a:cs typeface="Arial" panose="020B0604020202020204"/>
                <a:sym typeface="Arial" panose="020B0604020202020204"/>
                <a:hlinkClick r:id="rId4"/>
              </a:rPr>
              <a:t>https://metacontroller.app/</a:t>
            </a:r>
            <a:endParaRPr>
              <a:solidFill>
                <a:srgbClr val="7030A0"/>
              </a:solidFill>
              <a:latin typeface="Arial" panose="020B0604020202020204"/>
              <a:ea typeface="Arial" panose="020B0604020202020204"/>
              <a:cs typeface="Arial" panose="020B0604020202020204"/>
              <a:sym typeface="Arial" panose="020B0604020202020204"/>
            </a:endParaRPr>
          </a:p>
          <a:p>
            <a:pPr marL="457200" lvl="0" indent="-342900" algn="l" rtl="0">
              <a:lnSpc>
                <a:spcPct val="115000"/>
              </a:lnSpc>
              <a:spcBef>
                <a:spcPts val="0"/>
              </a:spcBef>
              <a:spcAft>
                <a:spcPts val="0"/>
              </a:spcAft>
              <a:buClr>
                <a:srgbClr val="7030A0"/>
              </a:buClr>
              <a:buSzPts val="1800"/>
              <a:buFont typeface="Arial" panose="020B0604020202020204"/>
              <a:buChar char="•"/>
            </a:pPr>
            <a:r>
              <a:rPr lang="en-GB" sz="1800" b="1">
                <a:solidFill>
                  <a:srgbClr val="7030A0"/>
                </a:solidFill>
                <a:latin typeface="Arial" panose="020B0604020202020204"/>
                <a:ea typeface="Arial" panose="020B0604020202020204"/>
                <a:cs typeface="Arial" panose="020B0604020202020204"/>
                <a:sym typeface="Arial" panose="020B0604020202020204"/>
              </a:rPr>
              <a:t>VolumeSnapshot</a:t>
            </a:r>
            <a:endParaRPr sz="1800" b="1">
              <a:solidFill>
                <a:srgbClr val="7030A0"/>
              </a:solidFill>
              <a:latin typeface="Arial" panose="020B0604020202020204"/>
              <a:ea typeface="Arial" panose="020B0604020202020204"/>
              <a:cs typeface="Arial" panose="020B0604020202020204"/>
              <a:sym typeface="Arial" panose="020B0604020202020204"/>
            </a:endParaRPr>
          </a:p>
          <a:p>
            <a:pPr marL="914400" lvl="1" indent="-342900" algn="l" rtl="0">
              <a:lnSpc>
                <a:spcPct val="115000"/>
              </a:lnSpc>
              <a:spcBef>
                <a:spcPts val="0"/>
              </a:spcBef>
              <a:spcAft>
                <a:spcPts val="0"/>
              </a:spcAft>
              <a:buClr>
                <a:srgbClr val="7030A0"/>
              </a:buClr>
              <a:buSzPts val="1800"/>
              <a:buFont typeface="Arial" panose="020B0604020202020204"/>
              <a:buChar char="•"/>
            </a:pPr>
            <a:r>
              <a:rPr lang="en-GB">
                <a:solidFill>
                  <a:srgbClr val="7030A0"/>
                </a:solidFill>
                <a:latin typeface="Arial" panose="020B0604020202020204"/>
                <a:ea typeface="Arial" panose="020B0604020202020204"/>
                <a:cs typeface="Arial" panose="020B0604020202020204"/>
                <a:sym typeface="Arial" panose="020B0604020202020204"/>
              </a:rPr>
              <a:t>Snapshotter Repo </a:t>
            </a:r>
            <a:r>
              <a:rPr lang="en-GB" u="sng">
                <a:solidFill>
                  <a:schemeClr val="hlink"/>
                </a:solidFill>
                <a:latin typeface="Arial" panose="020B0604020202020204"/>
                <a:ea typeface="Arial" panose="020B0604020202020204"/>
                <a:cs typeface="Arial" panose="020B0604020202020204"/>
                <a:sym typeface="Arial" panose="020B0604020202020204"/>
                <a:hlinkClick r:id="rId5"/>
              </a:rPr>
              <a:t>https://github.com/kubernetes-csi/external-snapshotter</a:t>
            </a:r>
            <a:endParaRPr>
              <a:solidFill>
                <a:srgbClr val="7030A0"/>
              </a:solidFill>
              <a:latin typeface="Arial" panose="020B0604020202020204"/>
              <a:ea typeface="Arial" panose="020B0604020202020204"/>
              <a:cs typeface="Arial" panose="020B0604020202020204"/>
              <a:sym typeface="Arial" panose="020B0604020202020204"/>
            </a:endParaRPr>
          </a:p>
          <a:p>
            <a:pPr marL="914400" lvl="1" indent="-342900" algn="l" rtl="0">
              <a:lnSpc>
                <a:spcPct val="115000"/>
              </a:lnSpc>
              <a:spcBef>
                <a:spcPts val="0"/>
              </a:spcBef>
              <a:spcAft>
                <a:spcPts val="0"/>
              </a:spcAft>
              <a:buClr>
                <a:srgbClr val="7030A0"/>
              </a:buClr>
              <a:buSzPts val="1800"/>
              <a:buFont typeface="Arial" panose="020B0604020202020204"/>
              <a:buChar char="•"/>
            </a:pPr>
            <a:r>
              <a:rPr lang="en-GB">
                <a:solidFill>
                  <a:srgbClr val="7030A0"/>
                </a:solidFill>
                <a:latin typeface="Arial" panose="020B0604020202020204"/>
                <a:ea typeface="Arial" panose="020B0604020202020204"/>
                <a:cs typeface="Arial" panose="020B0604020202020204"/>
                <a:sym typeface="Arial" panose="020B0604020202020204"/>
              </a:rPr>
              <a:t>Kubernetes.io </a:t>
            </a:r>
            <a:r>
              <a:rPr lang="en-GB" u="sng">
                <a:solidFill>
                  <a:schemeClr val="hlink"/>
                </a:solidFill>
                <a:latin typeface="Arial" panose="020B0604020202020204"/>
                <a:ea typeface="Arial" panose="020B0604020202020204"/>
                <a:cs typeface="Arial" panose="020B0604020202020204"/>
                <a:sym typeface="Arial" panose="020B0604020202020204"/>
                <a:hlinkClick r:id="rId6"/>
              </a:rPr>
              <a:t>https://kubernetes.io/docs/concepts/storage/volume-snapshots/</a:t>
            </a:r>
            <a:endParaRPr>
              <a:solidFill>
                <a:srgbClr val="7030A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7"/>
          <p:cNvSpPr txBox="1">
            <a:spLocks noGrp="1"/>
          </p:cNvSpPr>
          <p:nvPr>
            <p:ph type="title" idx="4294967295"/>
          </p:nvPr>
        </p:nvSpPr>
        <p:spPr>
          <a:xfrm>
            <a:off x="391700" y="69669"/>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Acknowledgement </a:t>
            </a:r>
            <a:endParaRPr sz="4100" b="1">
              <a:latin typeface="Short Stack" panose="02010500040000000007"/>
              <a:ea typeface="Short Stack" panose="02010500040000000007"/>
              <a:cs typeface="Short Stack" panose="02010500040000000007"/>
              <a:sym typeface="Short Stack" panose="02010500040000000007"/>
            </a:endParaRPr>
          </a:p>
        </p:txBody>
      </p:sp>
      <p:pic>
        <p:nvPicPr>
          <p:cNvPr id="888" name="Google Shape;888;p67"/>
          <p:cNvPicPr preferRelativeResize="0"/>
          <p:nvPr/>
        </p:nvPicPr>
        <p:blipFill rotWithShape="1">
          <a:blip r:embed="rId1"/>
          <a:srcRect/>
          <a:stretch>
            <a:fillRect/>
          </a:stretch>
        </p:blipFill>
        <p:spPr>
          <a:xfrm>
            <a:off x="798275" y="879500"/>
            <a:ext cx="7073549" cy="3971524"/>
          </a:xfrm>
          <a:prstGeom prst="rect">
            <a:avLst/>
          </a:prstGeom>
          <a:noFill/>
          <a:ln>
            <a:noFill/>
          </a:ln>
        </p:spPr>
      </p:pic>
      <p:sp>
        <p:nvSpPr>
          <p:cNvPr id="889" name="Google Shape;889;p67"/>
          <p:cNvSpPr txBox="1"/>
          <p:nvPr/>
        </p:nvSpPr>
        <p:spPr>
          <a:xfrm>
            <a:off x="307225" y="2571750"/>
            <a:ext cx="21681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rPr>
              <a:t>sig-storage</a:t>
            </a:r>
            <a:endParaRPr sz="20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
        <p:nvSpPr>
          <p:cNvPr id="890" name="Google Shape;890;p67"/>
          <p:cNvSpPr txBox="1"/>
          <p:nvPr/>
        </p:nvSpPr>
        <p:spPr>
          <a:xfrm>
            <a:off x="201900" y="1023750"/>
            <a:ext cx="27735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rPr>
              <a:t>sig-architecture</a:t>
            </a:r>
            <a:endParaRPr sz="2000" b="1"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
        <p:nvSpPr>
          <p:cNvPr id="891" name="Google Shape;891;p67"/>
          <p:cNvSpPr txBox="1"/>
          <p:nvPr/>
        </p:nvSpPr>
        <p:spPr>
          <a:xfrm>
            <a:off x="6480875" y="1246375"/>
            <a:ext cx="2663100" cy="58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rPr>
              <a:t>api-machinery</a:t>
            </a:r>
            <a:r>
              <a:rPr lang="en-GB" sz="20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rPr>
              <a:t> </a:t>
            </a:r>
            <a:endParaRPr sz="20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
        <p:nvSpPr>
          <p:cNvPr id="892" name="Google Shape;892;p67"/>
          <p:cNvSpPr txBox="1"/>
          <p:nvPr/>
        </p:nvSpPr>
        <p:spPr>
          <a:xfrm>
            <a:off x="6533550" y="2439250"/>
            <a:ext cx="2433600" cy="99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rPr>
              <a:t>Kubernetes community </a:t>
            </a:r>
            <a:endParaRPr sz="2000" b="1"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Google Shape;897;p68"/>
          <p:cNvPicPr preferRelativeResize="0"/>
          <p:nvPr/>
        </p:nvPicPr>
        <p:blipFill rotWithShape="1">
          <a:blip r:embed="rId1"/>
          <a:srcRect/>
          <a:stretch>
            <a:fillRect/>
          </a:stretch>
        </p:blipFill>
        <p:spPr>
          <a:xfrm>
            <a:off x="-230225" y="463813"/>
            <a:ext cx="5524450" cy="3682974"/>
          </a:xfrm>
          <a:prstGeom prst="rect">
            <a:avLst/>
          </a:prstGeom>
          <a:noFill/>
          <a:ln>
            <a:noFill/>
          </a:ln>
        </p:spPr>
      </p:pic>
      <p:pic>
        <p:nvPicPr>
          <p:cNvPr id="898" name="Google Shape;898;p68"/>
          <p:cNvPicPr preferRelativeResize="0"/>
          <p:nvPr/>
        </p:nvPicPr>
        <p:blipFill rotWithShape="1">
          <a:blip r:embed="rId2"/>
          <a:srcRect/>
          <a:stretch>
            <a:fillRect/>
          </a:stretch>
        </p:blipFill>
        <p:spPr>
          <a:xfrm>
            <a:off x="5063800" y="828125"/>
            <a:ext cx="771100" cy="771100"/>
          </a:xfrm>
          <a:prstGeom prst="rect">
            <a:avLst/>
          </a:prstGeom>
          <a:noFill/>
          <a:ln>
            <a:noFill/>
          </a:ln>
        </p:spPr>
      </p:pic>
      <p:pic>
        <p:nvPicPr>
          <p:cNvPr id="899" name="Google Shape;899;p68"/>
          <p:cNvPicPr preferRelativeResize="0"/>
          <p:nvPr/>
        </p:nvPicPr>
        <p:blipFill rotWithShape="1">
          <a:blip r:embed="rId3"/>
          <a:srcRect/>
          <a:stretch>
            <a:fillRect/>
          </a:stretch>
        </p:blipFill>
        <p:spPr>
          <a:xfrm>
            <a:off x="4872850" y="2130300"/>
            <a:ext cx="1406225" cy="349975"/>
          </a:xfrm>
          <a:prstGeom prst="rect">
            <a:avLst/>
          </a:prstGeom>
          <a:noFill/>
          <a:ln>
            <a:noFill/>
          </a:ln>
        </p:spPr>
      </p:pic>
      <p:pic>
        <p:nvPicPr>
          <p:cNvPr id="900" name="Google Shape;900;p68"/>
          <p:cNvPicPr preferRelativeResize="0"/>
          <p:nvPr/>
        </p:nvPicPr>
        <p:blipFill rotWithShape="1">
          <a:blip r:embed="rId4"/>
          <a:srcRect/>
          <a:stretch>
            <a:fillRect/>
          </a:stretch>
        </p:blipFill>
        <p:spPr>
          <a:xfrm>
            <a:off x="5090300" y="3011349"/>
            <a:ext cx="818924" cy="818924"/>
          </a:xfrm>
          <a:prstGeom prst="rect">
            <a:avLst/>
          </a:prstGeom>
          <a:noFill/>
          <a:ln>
            <a:noFill/>
          </a:ln>
        </p:spPr>
      </p:pic>
      <p:sp>
        <p:nvSpPr>
          <p:cNvPr id="901" name="Google Shape;901;p68"/>
          <p:cNvSpPr txBox="1"/>
          <p:nvPr/>
        </p:nvSpPr>
        <p:spPr>
          <a:xfrm>
            <a:off x="5974275" y="948775"/>
            <a:ext cx="2704200" cy="54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rPr>
              <a:t>jingxu97 &amp; xing-yang</a:t>
            </a:r>
            <a:endParaRPr sz="18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
        <p:nvSpPr>
          <p:cNvPr id="902" name="Google Shape;902;p68"/>
          <p:cNvSpPr txBox="1"/>
          <p:nvPr/>
        </p:nvSpPr>
        <p:spPr>
          <a:xfrm>
            <a:off x="6417525" y="2033488"/>
            <a:ext cx="2704200" cy="54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rPr>
              <a:t>jinxu &amp; xyang</a:t>
            </a:r>
            <a:endParaRPr sz="18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
        <p:nvSpPr>
          <p:cNvPr id="903" name="Google Shape;903;p68"/>
          <p:cNvSpPr txBox="1"/>
          <p:nvPr/>
        </p:nvSpPr>
        <p:spPr>
          <a:xfrm>
            <a:off x="6046500" y="3118213"/>
            <a:ext cx="2927100" cy="54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rPr>
              <a:t>jinxu@google.com &amp; xingyang105@gmail.com</a:t>
            </a:r>
            <a:endParaRPr sz="18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
        <p:nvSpPr>
          <p:cNvPr id="904" name="Google Shape;904;p68"/>
          <p:cNvSpPr/>
          <p:nvPr/>
        </p:nvSpPr>
        <p:spPr>
          <a:xfrm>
            <a:off x="778565" y="463825"/>
            <a:ext cx="3915600" cy="1235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800"/>
              <a:buFont typeface="Arial" panose="020B0604020202020204"/>
              <a:buNone/>
            </a:pPr>
            <a:r>
              <a:rPr lang="en-GB" sz="4800" b="1"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GB" sz="4800" b="1"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rPr>
              <a:t>Join us</a:t>
            </a:r>
            <a:endParaRPr sz="4800" b="1"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sp>
        <p:nvSpPr>
          <p:cNvPr id="905" name="Google Shape;905;p68"/>
          <p:cNvSpPr/>
          <p:nvPr/>
        </p:nvSpPr>
        <p:spPr>
          <a:xfrm>
            <a:off x="753475" y="1560775"/>
            <a:ext cx="1909200" cy="4728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06" name="Google Shape;906;p68"/>
          <p:cNvSpPr/>
          <p:nvPr/>
        </p:nvSpPr>
        <p:spPr>
          <a:xfrm>
            <a:off x="2349000" y="1534375"/>
            <a:ext cx="1909200" cy="4728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07" name="Google Shape;907;p68"/>
          <p:cNvSpPr/>
          <p:nvPr/>
        </p:nvSpPr>
        <p:spPr>
          <a:xfrm>
            <a:off x="1851800" y="1698925"/>
            <a:ext cx="1200600" cy="5706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p:nvPr/>
        </p:nvSpPr>
        <p:spPr>
          <a:xfrm>
            <a:off x="640450" y="2878600"/>
            <a:ext cx="5561700" cy="815100"/>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2400"/>
              </a:spcBef>
              <a:spcAft>
                <a:spcPts val="0"/>
              </a:spcAft>
              <a:buClr>
                <a:schemeClr val="dk1"/>
              </a:buClr>
              <a:buSzPts val="1100"/>
              <a:buFont typeface="Arial" panose="020B0604020202020204"/>
              <a:buNone/>
            </a:pPr>
            <a:r>
              <a:rPr lang="en-GB" sz="2300" b="1" i="0" u="none" strike="noStrike" cap="none">
                <a:solidFill>
                  <a:srgbClr val="24292E"/>
                </a:solidFill>
                <a:latin typeface="Short Stack" panose="02010500040000000007"/>
                <a:ea typeface="Short Stack" panose="02010500040000000007"/>
                <a:cs typeface="Short Stack" panose="02010500040000000007"/>
                <a:sym typeface="Short Stack" panose="02010500040000000007"/>
              </a:rPr>
              <a:t>Architecture Special Interest Group</a:t>
            </a:r>
            <a:endParaRPr sz="2300" b="1" i="0" u="none" strike="noStrike" cap="none">
              <a:solidFill>
                <a:srgbClr val="24292E"/>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1200"/>
              </a:spcBef>
              <a:spcAft>
                <a:spcPts val="0"/>
              </a:spcAft>
              <a:buClr>
                <a:srgbClr val="000000"/>
              </a:buClr>
              <a:buSzPts val="1400"/>
              <a:buFont typeface="Arial" panose="020B0604020202020204"/>
              <a:buNone/>
            </a:pPr>
            <a:endParaRPr sz="14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pic>
        <p:nvPicPr>
          <p:cNvPr id="168" name="Google Shape;168;p31"/>
          <p:cNvPicPr preferRelativeResize="0"/>
          <p:nvPr/>
        </p:nvPicPr>
        <p:blipFill rotWithShape="1">
          <a:blip r:embed="rId1"/>
          <a:srcRect/>
          <a:stretch>
            <a:fillRect/>
          </a:stretch>
        </p:blipFill>
        <p:spPr>
          <a:xfrm>
            <a:off x="1298825" y="222425"/>
            <a:ext cx="2781850" cy="3012834"/>
          </a:xfrm>
          <a:prstGeom prst="rect">
            <a:avLst/>
          </a:prstGeom>
          <a:noFill/>
          <a:ln>
            <a:noFill/>
          </a:ln>
        </p:spPr>
      </p:pic>
      <p:sp>
        <p:nvSpPr>
          <p:cNvPr id="169" name="Google Shape;169;p31"/>
          <p:cNvSpPr txBox="1"/>
          <p:nvPr/>
        </p:nvSpPr>
        <p:spPr>
          <a:xfrm>
            <a:off x="5114875" y="867375"/>
            <a:ext cx="3287100" cy="7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0" i="0" u="none" strike="noStrike" cap="none">
                <a:solidFill>
                  <a:srgbClr val="434343"/>
                </a:solidFill>
                <a:latin typeface="Short Stack" panose="02010500040000000007"/>
                <a:ea typeface="Short Stack" panose="02010500040000000007"/>
                <a:cs typeface="Short Stack" panose="02010500040000000007"/>
                <a:sym typeface="Short Stack" panose="02010500040000000007"/>
              </a:rPr>
              <a:t>PLEASE USE </a:t>
            </a:r>
            <a:r>
              <a:rPr lang="en-GB" sz="3000" b="1" i="0" u="none" strike="noStrike" cap="none">
                <a:solidFill>
                  <a:srgbClr val="434343"/>
                </a:solidFill>
                <a:latin typeface="Short Stack" panose="02010500040000000007"/>
                <a:ea typeface="Short Stack" panose="02010500040000000007"/>
                <a:cs typeface="Short Stack" panose="02010500040000000007"/>
                <a:sym typeface="Short Stack" panose="02010500040000000007"/>
              </a:rPr>
              <a:t>CRD</a:t>
            </a:r>
            <a:endParaRPr sz="3000" b="1" i="0" u="none" strike="noStrike" cap="none">
              <a:solidFill>
                <a:srgbClr val="434343"/>
              </a:solidFill>
              <a:latin typeface="Short Stack" panose="02010500040000000007"/>
              <a:ea typeface="Short Stack" panose="02010500040000000007"/>
              <a:cs typeface="Short Stack" panose="02010500040000000007"/>
              <a:sym typeface="Short Stack" panose="02010500040000000007"/>
            </a:endParaRPr>
          </a:p>
        </p:txBody>
      </p:sp>
      <p:sp>
        <p:nvSpPr>
          <p:cNvPr id="170" name="Google Shape;170;p31"/>
          <p:cNvSpPr/>
          <p:nvPr/>
        </p:nvSpPr>
        <p:spPr>
          <a:xfrm>
            <a:off x="4978975" y="723700"/>
            <a:ext cx="3558900" cy="918000"/>
          </a:xfrm>
          <a:prstGeom prst="frame">
            <a:avLst>
              <a:gd name="adj1" fmla="val 14774"/>
            </a:avLst>
          </a:prstGeom>
          <a:gradFill>
            <a:gsLst>
              <a:gs pos="0">
                <a:srgbClr val="8C8C8C"/>
              </a:gs>
              <a:gs pos="100000">
                <a:srgbClr val="404040"/>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p:nvPr/>
        </p:nvSpPr>
        <p:spPr>
          <a:xfrm>
            <a:off x="640450" y="2878600"/>
            <a:ext cx="5561700" cy="815100"/>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2400"/>
              </a:spcBef>
              <a:spcAft>
                <a:spcPts val="0"/>
              </a:spcAft>
              <a:buClr>
                <a:schemeClr val="dk1"/>
              </a:buClr>
              <a:buSzPts val="1100"/>
              <a:buFont typeface="Arial" panose="020B0604020202020204"/>
              <a:buNone/>
            </a:pPr>
            <a:r>
              <a:rPr lang="en-GB" sz="2300" b="1" i="0" u="none" strike="noStrike" cap="none">
                <a:solidFill>
                  <a:srgbClr val="24292E"/>
                </a:solidFill>
                <a:latin typeface="Short Stack" panose="02010500040000000007"/>
                <a:ea typeface="Short Stack" panose="02010500040000000007"/>
                <a:cs typeface="Short Stack" panose="02010500040000000007"/>
                <a:sym typeface="Short Stack" panose="02010500040000000007"/>
              </a:rPr>
              <a:t>Architecture Special Interest Group</a:t>
            </a:r>
            <a:endParaRPr sz="2300" b="1" i="0" u="none" strike="noStrike" cap="none">
              <a:solidFill>
                <a:srgbClr val="24292E"/>
              </a:solidFill>
              <a:latin typeface="Short Stack" panose="02010500040000000007"/>
              <a:ea typeface="Short Stack" panose="02010500040000000007"/>
              <a:cs typeface="Short Stack" panose="02010500040000000007"/>
              <a:sym typeface="Short Stack" panose="02010500040000000007"/>
            </a:endParaRPr>
          </a:p>
          <a:p>
            <a:pPr marL="0" marR="0" lvl="0" indent="0" algn="l" rtl="0">
              <a:lnSpc>
                <a:spcPct val="100000"/>
              </a:lnSpc>
              <a:spcBef>
                <a:spcPts val="1200"/>
              </a:spcBef>
              <a:spcAft>
                <a:spcPts val="0"/>
              </a:spcAft>
              <a:buClr>
                <a:srgbClr val="000000"/>
              </a:buClr>
              <a:buSzPts val="1400"/>
              <a:buFont typeface="Arial" panose="020B0604020202020204"/>
              <a:buNone/>
            </a:pPr>
            <a:endParaRPr sz="1400" b="0" i="0" u="none" strike="noStrike" cap="none">
              <a:solidFill>
                <a:srgbClr val="000000"/>
              </a:solidFill>
              <a:latin typeface="Short Stack" panose="02010500040000000007"/>
              <a:ea typeface="Short Stack" panose="02010500040000000007"/>
              <a:cs typeface="Short Stack" panose="02010500040000000007"/>
              <a:sym typeface="Short Stack" panose="02010500040000000007"/>
            </a:endParaRPr>
          </a:p>
        </p:txBody>
      </p:sp>
      <p:pic>
        <p:nvPicPr>
          <p:cNvPr id="176" name="Google Shape;176;p32"/>
          <p:cNvPicPr preferRelativeResize="0"/>
          <p:nvPr/>
        </p:nvPicPr>
        <p:blipFill rotWithShape="1">
          <a:blip r:embed="rId1"/>
          <a:srcRect/>
          <a:stretch>
            <a:fillRect/>
          </a:stretch>
        </p:blipFill>
        <p:spPr>
          <a:xfrm>
            <a:off x="1298825" y="222425"/>
            <a:ext cx="2781850" cy="3012834"/>
          </a:xfrm>
          <a:prstGeom prst="rect">
            <a:avLst/>
          </a:prstGeom>
          <a:noFill/>
          <a:ln>
            <a:noFill/>
          </a:ln>
        </p:spPr>
      </p:pic>
      <p:pic>
        <p:nvPicPr>
          <p:cNvPr id="177" name="Google Shape;177;p32"/>
          <p:cNvPicPr preferRelativeResize="0"/>
          <p:nvPr/>
        </p:nvPicPr>
        <p:blipFill rotWithShape="1">
          <a:blip r:embed="rId2"/>
          <a:srcRect/>
          <a:stretch>
            <a:fillRect/>
          </a:stretch>
        </p:blipFill>
        <p:spPr>
          <a:xfrm>
            <a:off x="6113025" y="2725875"/>
            <a:ext cx="2637050" cy="2049894"/>
          </a:xfrm>
          <a:prstGeom prst="rect">
            <a:avLst/>
          </a:prstGeom>
          <a:noFill/>
          <a:ln>
            <a:noFill/>
          </a:ln>
        </p:spPr>
      </p:pic>
      <p:sp>
        <p:nvSpPr>
          <p:cNvPr id="178" name="Google Shape;178;p32"/>
          <p:cNvSpPr txBox="1"/>
          <p:nvPr/>
        </p:nvSpPr>
        <p:spPr>
          <a:xfrm>
            <a:off x="5114875" y="867375"/>
            <a:ext cx="3287100" cy="7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GB" sz="3000" b="0" i="0" u="none" strike="noStrike" cap="none">
                <a:solidFill>
                  <a:srgbClr val="434343"/>
                </a:solidFill>
                <a:latin typeface="Short Stack" panose="02010500040000000007"/>
                <a:ea typeface="Short Stack" panose="02010500040000000007"/>
                <a:cs typeface="Short Stack" panose="02010500040000000007"/>
                <a:sym typeface="Short Stack" panose="02010500040000000007"/>
              </a:rPr>
              <a:t>PLEASE USE </a:t>
            </a:r>
            <a:r>
              <a:rPr lang="en-GB" sz="3000" b="1" i="0" u="none" strike="noStrike" cap="none">
                <a:solidFill>
                  <a:srgbClr val="434343"/>
                </a:solidFill>
                <a:latin typeface="Short Stack" panose="02010500040000000007"/>
                <a:ea typeface="Short Stack" panose="02010500040000000007"/>
                <a:cs typeface="Short Stack" panose="02010500040000000007"/>
                <a:sym typeface="Short Stack" panose="02010500040000000007"/>
              </a:rPr>
              <a:t>CRD</a:t>
            </a:r>
            <a:endParaRPr sz="3000" b="1" i="0" u="none" strike="noStrike" cap="none">
              <a:solidFill>
                <a:srgbClr val="434343"/>
              </a:solidFill>
              <a:latin typeface="Short Stack" panose="02010500040000000007"/>
              <a:ea typeface="Short Stack" panose="02010500040000000007"/>
              <a:cs typeface="Short Stack" panose="02010500040000000007"/>
              <a:sym typeface="Short Stack" panose="02010500040000000007"/>
            </a:endParaRPr>
          </a:p>
        </p:txBody>
      </p:sp>
      <p:sp>
        <p:nvSpPr>
          <p:cNvPr id="179" name="Google Shape;179;p32"/>
          <p:cNvSpPr/>
          <p:nvPr/>
        </p:nvSpPr>
        <p:spPr>
          <a:xfrm>
            <a:off x="4978975" y="723700"/>
            <a:ext cx="3558900" cy="918000"/>
          </a:xfrm>
          <a:prstGeom prst="frame">
            <a:avLst>
              <a:gd name="adj1" fmla="val 14774"/>
            </a:avLst>
          </a:prstGeom>
          <a:gradFill>
            <a:gsLst>
              <a:gs pos="0">
                <a:srgbClr val="8C8C8C"/>
              </a:gs>
              <a:gs pos="100000">
                <a:srgbClr val="404040"/>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idx="4294967295"/>
          </p:nvPr>
        </p:nvSpPr>
        <p:spPr>
          <a:xfrm>
            <a:off x="3238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Grows Fast</a:t>
            </a:r>
            <a:endParaRPr>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185" name="Google Shape;185;p33"/>
          <p:cNvSpPr/>
          <p:nvPr/>
        </p:nvSpPr>
        <p:spPr>
          <a:xfrm>
            <a:off x="945763" y="1486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86" name="Google Shape;186;p33"/>
          <p:cNvGrpSpPr/>
          <p:nvPr/>
        </p:nvGrpSpPr>
        <p:grpSpPr>
          <a:xfrm>
            <a:off x="-419064" y="1195150"/>
            <a:ext cx="1755000" cy="1897977"/>
            <a:chOff x="571536" y="1957150"/>
            <a:chExt cx="1755000" cy="1897977"/>
          </a:xfrm>
        </p:grpSpPr>
        <p:sp>
          <p:nvSpPr>
            <p:cNvPr id="187" name="Google Shape;187;p33"/>
            <p:cNvSpPr/>
            <p:nvPr/>
          </p:nvSpPr>
          <p:spPr>
            <a:xfrm>
              <a:off x="1151886" y="1957150"/>
              <a:ext cx="594300" cy="594300"/>
            </a:xfrm>
            <a:prstGeom prst="ellipse">
              <a:avLst/>
            </a:prstGeom>
            <a:noFill/>
            <a:ln w="3810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188" name="Google Shape;188;p33"/>
            <p:cNvSpPr txBox="1"/>
            <p:nvPr/>
          </p:nvSpPr>
          <p:spPr>
            <a:xfrm>
              <a:off x="1100725" y="2051488"/>
              <a:ext cx="6966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7030A0"/>
                  </a:solidFill>
                  <a:latin typeface="Arial" panose="020B0604020202020204"/>
                  <a:ea typeface="Arial" panose="020B0604020202020204"/>
                  <a:cs typeface="Arial" panose="020B0604020202020204"/>
                  <a:sym typeface="Arial" panose="020B0604020202020204"/>
                </a:rPr>
                <a:t>2014</a:t>
              </a:r>
              <a:endParaRPr sz="16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189" name="Google Shape;189;p33"/>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7030A0"/>
                  </a:solidFill>
                  <a:latin typeface="Arial" panose="020B0604020202020204"/>
                  <a:ea typeface="Arial" panose="020B0604020202020204"/>
                  <a:cs typeface="Arial" panose="020B0604020202020204"/>
                  <a:sym typeface="Arial" panose="020B0604020202020204"/>
                </a:rPr>
                <a:t>Birth</a:t>
              </a:r>
              <a:endParaRPr sz="16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190" name="Google Shape;190;p33"/>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endParaRPr sz="1600" b="0" i="0" u="none" strike="noStrike" cap="none">
                <a:solidFill>
                  <a:srgbClr val="A72A1E"/>
                </a:solidFill>
                <a:latin typeface="Arial" panose="020B0604020202020204"/>
                <a:ea typeface="Arial" panose="020B0604020202020204"/>
                <a:cs typeface="Arial" panose="020B0604020202020204"/>
                <a:sym typeface="Arial" panose="020B0604020202020204"/>
              </a:endParaRPr>
            </a:p>
          </p:txBody>
        </p:sp>
      </p:grpSp>
      <p:grpSp>
        <p:nvGrpSpPr>
          <p:cNvPr id="191" name="Google Shape;191;p33"/>
          <p:cNvGrpSpPr/>
          <p:nvPr/>
        </p:nvGrpSpPr>
        <p:grpSpPr>
          <a:xfrm>
            <a:off x="1175423" y="1195150"/>
            <a:ext cx="1709102" cy="1897977"/>
            <a:chOff x="2699423" y="1957150"/>
            <a:chExt cx="1709102" cy="1897977"/>
          </a:xfrm>
        </p:grpSpPr>
        <p:sp>
          <p:nvSpPr>
            <p:cNvPr id="192" name="Google Shape;192;p33"/>
            <p:cNvSpPr/>
            <p:nvPr/>
          </p:nvSpPr>
          <p:spPr>
            <a:xfrm>
              <a:off x="3256823" y="1957150"/>
              <a:ext cx="594300" cy="594300"/>
            </a:xfrm>
            <a:prstGeom prst="ellipse">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3" name="Google Shape;193;p33"/>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CC0000"/>
                  </a:solidFill>
                  <a:latin typeface="Arial" panose="020B0604020202020204"/>
                  <a:ea typeface="Arial" panose="020B0604020202020204"/>
                  <a:cs typeface="Arial" panose="020B0604020202020204"/>
                  <a:sym typeface="Arial" panose="020B0604020202020204"/>
                </a:rPr>
                <a:t>1.0 Release</a:t>
              </a:r>
              <a:endParaRPr sz="1600" b="1" i="0" u="none" strike="noStrike" cap="none">
                <a:solidFill>
                  <a:srgbClr val="CC0000"/>
                </a:solidFill>
                <a:latin typeface="Arial" panose="020B0604020202020204"/>
                <a:ea typeface="Arial" panose="020B0604020202020204"/>
                <a:cs typeface="Arial" panose="020B0604020202020204"/>
                <a:sym typeface="Arial" panose="020B0604020202020204"/>
              </a:endParaRPr>
            </a:p>
          </p:txBody>
        </p:sp>
        <p:sp>
          <p:nvSpPr>
            <p:cNvPr id="194" name="Google Shape;194;p33"/>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endParaRPr sz="1600" b="0" i="0" u="none" strike="noStrike" cap="none">
                <a:solidFill>
                  <a:srgbClr val="A72A1E"/>
                </a:solidFill>
                <a:latin typeface="Arial" panose="020B0604020202020204"/>
                <a:ea typeface="Arial" panose="020B0604020202020204"/>
                <a:cs typeface="Arial" panose="020B0604020202020204"/>
                <a:sym typeface="Arial" panose="020B0604020202020204"/>
              </a:endParaRPr>
            </a:p>
          </p:txBody>
        </p:sp>
        <p:sp>
          <p:nvSpPr>
            <p:cNvPr id="195" name="Google Shape;195;p33"/>
            <p:cNvSpPr txBox="1"/>
            <p:nvPr/>
          </p:nvSpPr>
          <p:spPr>
            <a:xfrm>
              <a:off x="3210800" y="2051475"/>
              <a:ext cx="6993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CC0000"/>
                  </a:solidFill>
                  <a:latin typeface="Arial" panose="020B0604020202020204"/>
                  <a:ea typeface="Arial" panose="020B0604020202020204"/>
                  <a:cs typeface="Arial" panose="020B0604020202020204"/>
                  <a:sym typeface="Arial" panose="020B0604020202020204"/>
                </a:rPr>
                <a:t>2015</a:t>
              </a:r>
              <a:endParaRPr sz="1600" b="1" i="0" u="none" strike="noStrike" cap="none">
                <a:solidFill>
                  <a:srgbClr val="CC0000"/>
                </a:solidFill>
                <a:latin typeface="Arial" panose="020B0604020202020204"/>
                <a:ea typeface="Arial" panose="020B0604020202020204"/>
                <a:cs typeface="Arial" panose="020B0604020202020204"/>
                <a:sym typeface="Arial" panose="020B0604020202020204"/>
              </a:endParaRPr>
            </a:p>
          </p:txBody>
        </p:sp>
      </p:grpSp>
      <p:grpSp>
        <p:nvGrpSpPr>
          <p:cNvPr id="196" name="Google Shape;196;p33"/>
          <p:cNvGrpSpPr/>
          <p:nvPr/>
        </p:nvGrpSpPr>
        <p:grpSpPr>
          <a:xfrm>
            <a:off x="2876413" y="1195150"/>
            <a:ext cx="1709100" cy="1150175"/>
            <a:chOff x="4781413" y="1957150"/>
            <a:chExt cx="1709100" cy="1150175"/>
          </a:xfrm>
        </p:grpSpPr>
        <p:sp>
          <p:nvSpPr>
            <p:cNvPr id="197" name="Google Shape;197;p33"/>
            <p:cNvSpPr/>
            <p:nvPr/>
          </p:nvSpPr>
          <p:spPr>
            <a:xfrm>
              <a:off x="5338808" y="1957150"/>
              <a:ext cx="594300" cy="594300"/>
            </a:xfrm>
            <a:prstGeom prst="ellipse">
              <a:avLst/>
            </a:prstGeom>
            <a:noFill/>
            <a:ln w="381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 name="Google Shape;198;p33"/>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E69138"/>
                  </a:solidFill>
                  <a:latin typeface="Arial" panose="020B0604020202020204"/>
                  <a:ea typeface="Arial" panose="020B0604020202020204"/>
                  <a:cs typeface="Arial" panose="020B0604020202020204"/>
                  <a:sym typeface="Arial" panose="020B0604020202020204"/>
                </a:rPr>
                <a:t>~1.5 Release</a:t>
              </a:r>
              <a:endParaRPr sz="1600" b="1" i="0" u="none" strike="noStrike" cap="none">
                <a:solidFill>
                  <a:srgbClr val="E69138"/>
                </a:solidFill>
                <a:latin typeface="Arial" panose="020B0604020202020204"/>
                <a:ea typeface="Arial" panose="020B0604020202020204"/>
                <a:cs typeface="Arial" panose="020B0604020202020204"/>
                <a:sym typeface="Arial" panose="020B0604020202020204"/>
              </a:endParaRPr>
            </a:p>
          </p:txBody>
        </p:sp>
        <p:sp>
          <p:nvSpPr>
            <p:cNvPr id="199" name="Google Shape;199;p33"/>
            <p:cNvSpPr txBox="1"/>
            <p:nvPr/>
          </p:nvSpPr>
          <p:spPr>
            <a:xfrm>
              <a:off x="5300000" y="2051488"/>
              <a:ext cx="6744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E69138"/>
                  </a:solidFill>
                  <a:latin typeface="Arial" panose="020B0604020202020204"/>
                  <a:ea typeface="Arial" panose="020B0604020202020204"/>
                  <a:cs typeface="Arial" panose="020B0604020202020204"/>
                  <a:sym typeface="Arial" panose="020B0604020202020204"/>
                </a:rPr>
                <a:t>2016</a:t>
              </a:r>
              <a:endParaRPr sz="1600" b="1" i="0" u="none" strike="noStrike" cap="none">
                <a:solidFill>
                  <a:srgbClr val="E69138"/>
                </a:solidFill>
                <a:latin typeface="Arial" panose="020B0604020202020204"/>
                <a:ea typeface="Arial" panose="020B0604020202020204"/>
                <a:cs typeface="Arial" panose="020B0604020202020204"/>
                <a:sym typeface="Arial" panose="020B0604020202020204"/>
              </a:endParaRPr>
            </a:p>
          </p:txBody>
        </p:sp>
      </p:grpSp>
      <p:grpSp>
        <p:nvGrpSpPr>
          <p:cNvPr id="200" name="Google Shape;200;p33"/>
          <p:cNvGrpSpPr/>
          <p:nvPr/>
        </p:nvGrpSpPr>
        <p:grpSpPr>
          <a:xfrm>
            <a:off x="4577388" y="1195150"/>
            <a:ext cx="1709100" cy="1150175"/>
            <a:chOff x="6863388" y="1957150"/>
            <a:chExt cx="1709100" cy="1150175"/>
          </a:xfrm>
        </p:grpSpPr>
        <p:sp>
          <p:nvSpPr>
            <p:cNvPr id="201" name="Google Shape;201;p33"/>
            <p:cNvSpPr/>
            <p:nvPr/>
          </p:nvSpPr>
          <p:spPr>
            <a:xfrm>
              <a:off x="7420786" y="1957150"/>
              <a:ext cx="594300" cy="594300"/>
            </a:xfrm>
            <a:prstGeom prst="ellipse">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 name="Google Shape;202;p33"/>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F1C232"/>
                  </a:solidFill>
                  <a:latin typeface="Arial" panose="020B0604020202020204"/>
                  <a:ea typeface="Arial" panose="020B0604020202020204"/>
                  <a:cs typeface="Arial" panose="020B0604020202020204"/>
                  <a:sym typeface="Arial" panose="020B0604020202020204"/>
                </a:rPr>
                <a:t>~1.9 Release</a:t>
              </a:r>
              <a:endParaRPr sz="1600" b="1" i="0" u="none" strike="noStrike" cap="none">
                <a:solidFill>
                  <a:srgbClr val="F1C232"/>
                </a:solidFill>
                <a:latin typeface="Arial" panose="020B0604020202020204"/>
                <a:ea typeface="Arial" panose="020B0604020202020204"/>
                <a:cs typeface="Arial" panose="020B0604020202020204"/>
                <a:sym typeface="Arial" panose="020B0604020202020204"/>
              </a:endParaRPr>
            </a:p>
          </p:txBody>
        </p:sp>
        <p:sp>
          <p:nvSpPr>
            <p:cNvPr id="203" name="Google Shape;203;p33"/>
            <p:cNvSpPr txBox="1"/>
            <p:nvPr/>
          </p:nvSpPr>
          <p:spPr>
            <a:xfrm>
              <a:off x="7381725" y="2051488"/>
              <a:ext cx="7005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F1C232"/>
                  </a:solidFill>
                  <a:latin typeface="Arial" panose="020B0604020202020204"/>
                  <a:ea typeface="Arial" panose="020B0604020202020204"/>
                  <a:cs typeface="Arial" panose="020B0604020202020204"/>
                  <a:sym typeface="Arial" panose="020B0604020202020204"/>
                </a:rPr>
                <a:t>2017</a:t>
              </a:r>
              <a:endParaRPr sz="1600" b="1" i="0" u="none" strike="noStrike" cap="none">
                <a:solidFill>
                  <a:srgbClr val="F1C232"/>
                </a:solidFill>
                <a:latin typeface="Arial" panose="020B0604020202020204"/>
                <a:ea typeface="Arial" panose="020B0604020202020204"/>
                <a:cs typeface="Arial" panose="020B0604020202020204"/>
                <a:sym typeface="Arial" panose="020B0604020202020204"/>
              </a:endParaRPr>
            </a:p>
          </p:txBody>
        </p:sp>
      </p:grpSp>
      <p:sp>
        <p:nvSpPr>
          <p:cNvPr id="204" name="Google Shape;204;p33"/>
          <p:cNvSpPr/>
          <p:nvPr/>
        </p:nvSpPr>
        <p:spPr>
          <a:xfrm>
            <a:off x="2584575" y="1486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 name="Google Shape;205;p33"/>
          <p:cNvSpPr/>
          <p:nvPr/>
        </p:nvSpPr>
        <p:spPr>
          <a:xfrm>
            <a:off x="4285550" y="1486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06" name="Google Shape;206;p33"/>
          <p:cNvGrpSpPr/>
          <p:nvPr/>
        </p:nvGrpSpPr>
        <p:grpSpPr>
          <a:xfrm>
            <a:off x="6062738" y="1195150"/>
            <a:ext cx="1709100" cy="1150175"/>
            <a:chOff x="6863388" y="1957150"/>
            <a:chExt cx="1709100" cy="1150175"/>
          </a:xfrm>
        </p:grpSpPr>
        <p:sp>
          <p:nvSpPr>
            <p:cNvPr id="207" name="Google Shape;207;p33"/>
            <p:cNvSpPr/>
            <p:nvPr/>
          </p:nvSpPr>
          <p:spPr>
            <a:xfrm>
              <a:off x="7420786" y="1957150"/>
              <a:ext cx="594300" cy="594300"/>
            </a:xfrm>
            <a:prstGeom prst="ellipse">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 name="Google Shape;208;p33"/>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6AA84F"/>
                  </a:solidFill>
                  <a:latin typeface="Arial" panose="020B0604020202020204"/>
                  <a:ea typeface="Arial" panose="020B0604020202020204"/>
                  <a:cs typeface="Arial" panose="020B0604020202020204"/>
                  <a:sym typeface="Arial" panose="020B0604020202020204"/>
                </a:rPr>
                <a:t>~1.13 Release</a:t>
              </a:r>
              <a:endParaRPr sz="1600" b="1" i="0" u="none" strike="noStrike" cap="none">
                <a:solidFill>
                  <a:srgbClr val="6AA84F"/>
                </a:solidFill>
                <a:latin typeface="Arial" panose="020B0604020202020204"/>
                <a:ea typeface="Arial" panose="020B0604020202020204"/>
                <a:cs typeface="Arial" panose="020B0604020202020204"/>
                <a:sym typeface="Arial" panose="020B0604020202020204"/>
              </a:endParaRPr>
            </a:p>
          </p:txBody>
        </p:sp>
        <p:sp>
          <p:nvSpPr>
            <p:cNvPr id="209" name="Google Shape;209;p33"/>
            <p:cNvSpPr txBox="1"/>
            <p:nvPr/>
          </p:nvSpPr>
          <p:spPr>
            <a:xfrm>
              <a:off x="7386513" y="2081788"/>
              <a:ext cx="639900" cy="345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6AA84F"/>
                  </a:solidFill>
                  <a:latin typeface="Arial" panose="020B0604020202020204"/>
                  <a:ea typeface="Arial" panose="020B0604020202020204"/>
                  <a:cs typeface="Arial" panose="020B0604020202020204"/>
                  <a:sym typeface="Arial" panose="020B0604020202020204"/>
                </a:rPr>
                <a:t>2018</a:t>
              </a:r>
              <a:endParaRPr sz="1600" b="1" i="0" u="none" strike="noStrike" cap="none">
                <a:solidFill>
                  <a:srgbClr val="6AA84F"/>
                </a:solidFill>
                <a:latin typeface="Arial" panose="020B0604020202020204"/>
                <a:ea typeface="Arial" panose="020B0604020202020204"/>
                <a:cs typeface="Arial" panose="020B0604020202020204"/>
                <a:sym typeface="Arial" panose="020B0604020202020204"/>
              </a:endParaRPr>
            </a:p>
          </p:txBody>
        </p:sp>
      </p:grpSp>
      <p:sp>
        <p:nvSpPr>
          <p:cNvPr id="210" name="Google Shape;210;p33"/>
          <p:cNvSpPr/>
          <p:nvPr/>
        </p:nvSpPr>
        <p:spPr>
          <a:xfrm>
            <a:off x="7357638" y="1486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11" name="Google Shape;211;p33"/>
          <p:cNvGrpSpPr/>
          <p:nvPr/>
        </p:nvGrpSpPr>
        <p:grpSpPr>
          <a:xfrm>
            <a:off x="7587300" y="1195150"/>
            <a:ext cx="1709100" cy="1150175"/>
            <a:chOff x="2699425" y="1957150"/>
            <a:chExt cx="1709100" cy="1150175"/>
          </a:xfrm>
        </p:grpSpPr>
        <p:sp>
          <p:nvSpPr>
            <p:cNvPr id="212" name="Google Shape;212;p33"/>
            <p:cNvSpPr/>
            <p:nvPr/>
          </p:nvSpPr>
          <p:spPr>
            <a:xfrm>
              <a:off x="3256823" y="1957150"/>
              <a:ext cx="594300" cy="594300"/>
            </a:xfrm>
            <a:prstGeom prst="ellipse">
              <a:avLst/>
            </a:prstGeom>
            <a:noFill/>
            <a:ln w="381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 name="Google Shape;213;p33"/>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3C78D8"/>
                  </a:solidFill>
                  <a:latin typeface="Arial" panose="020B0604020202020204"/>
                  <a:ea typeface="Arial" panose="020B0604020202020204"/>
                  <a:cs typeface="Arial" panose="020B0604020202020204"/>
                  <a:sym typeface="Arial" panose="020B0604020202020204"/>
                </a:rPr>
                <a:t>~1.15 (6, 7, …)</a:t>
              </a:r>
              <a:endParaRPr sz="1600" b="1" i="0" u="none" strike="noStrike" cap="none">
                <a:solidFill>
                  <a:srgbClr val="3C78D8"/>
                </a:solidFill>
                <a:latin typeface="Arial" panose="020B0604020202020204"/>
                <a:ea typeface="Arial" panose="020B0604020202020204"/>
                <a:cs typeface="Arial" panose="020B0604020202020204"/>
                <a:sym typeface="Arial" panose="020B0604020202020204"/>
              </a:endParaRPr>
            </a:p>
          </p:txBody>
        </p:sp>
        <p:sp>
          <p:nvSpPr>
            <p:cNvPr id="214" name="Google Shape;214;p33"/>
            <p:cNvSpPr txBox="1"/>
            <p:nvPr/>
          </p:nvSpPr>
          <p:spPr>
            <a:xfrm>
              <a:off x="3217375" y="2070425"/>
              <a:ext cx="6732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3C78D8"/>
                  </a:solidFill>
                  <a:latin typeface="Arial" panose="020B0604020202020204"/>
                  <a:ea typeface="Arial" panose="020B0604020202020204"/>
                  <a:cs typeface="Arial" panose="020B0604020202020204"/>
                  <a:sym typeface="Arial" panose="020B0604020202020204"/>
                </a:rPr>
                <a:t>2019</a:t>
              </a:r>
              <a:endParaRPr sz="1600" b="1" i="0" u="none" strike="noStrike" cap="none">
                <a:solidFill>
                  <a:srgbClr val="3C78D8"/>
                </a:solidFill>
                <a:latin typeface="Arial" panose="020B0604020202020204"/>
                <a:ea typeface="Arial" panose="020B0604020202020204"/>
                <a:cs typeface="Arial" panose="020B0604020202020204"/>
                <a:sym typeface="Arial" panose="020B0604020202020204"/>
              </a:endParaRPr>
            </a:p>
          </p:txBody>
        </p:sp>
      </p:grpSp>
      <p:sp>
        <p:nvSpPr>
          <p:cNvPr id="215" name="Google Shape;215;p33"/>
          <p:cNvSpPr/>
          <p:nvPr/>
        </p:nvSpPr>
        <p:spPr>
          <a:xfrm>
            <a:off x="5859700" y="1486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 name="Google Shape;216;p33"/>
          <p:cNvSpPr/>
          <p:nvPr/>
        </p:nvSpPr>
        <p:spPr>
          <a:xfrm rot="-5400000">
            <a:off x="1007150" y="3331375"/>
            <a:ext cx="411600" cy="1063800"/>
          </a:xfrm>
          <a:prstGeom prst="moon">
            <a:avLst>
              <a:gd name="adj" fmla="val 79333"/>
            </a:avLst>
          </a:prstGeom>
          <a:blipFill rotWithShape="1">
            <a:blip r:embed="rId1"/>
            <a:tile tx="0" ty="0" sx="99999" sy="99999" flip="none" algn="tl"/>
          </a:blipFill>
          <a:ln w="1270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7" name="Google Shape;217;p33"/>
          <p:cNvSpPr/>
          <p:nvPr/>
        </p:nvSpPr>
        <p:spPr>
          <a:xfrm>
            <a:off x="1222804" y="3189650"/>
            <a:ext cx="232800" cy="4599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33"/>
          <p:cNvSpPr/>
          <p:nvPr/>
        </p:nvSpPr>
        <p:spPr>
          <a:xfrm rot="-5400000">
            <a:off x="625072" y="3069900"/>
            <a:ext cx="710700" cy="4521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9" name="Google Shape;219;p33"/>
          <p:cNvSpPr/>
          <p:nvPr/>
        </p:nvSpPr>
        <p:spPr>
          <a:xfrm>
            <a:off x="946008" y="3537276"/>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0" name="Google Shape;220;p33"/>
          <p:cNvSpPr/>
          <p:nvPr/>
        </p:nvSpPr>
        <p:spPr>
          <a:xfrm>
            <a:off x="1190343" y="3532347"/>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1" name="Google Shape;221;p33"/>
          <p:cNvSpPr/>
          <p:nvPr/>
        </p:nvSpPr>
        <p:spPr>
          <a:xfrm>
            <a:off x="945778" y="3412494"/>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2" name="Google Shape;222;p33"/>
          <p:cNvSpPr/>
          <p:nvPr/>
        </p:nvSpPr>
        <p:spPr>
          <a:xfrm>
            <a:off x="1190343" y="3407565"/>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23" name="Google Shape;223;p33"/>
          <p:cNvPicPr preferRelativeResize="0"/>
          <p:nvPr/>
        </p:nvPicPr>
        <p:blipFill rotWithShape="1">
          <a:blip r:embed="rId2"/>
          <a:srcRect/>
          <a:stretch>
            <a:fillRect/>
          </a:stretch>
        </p:blipFill>
        <p:spPr>
          <a:xfrm>
            <a:off x="1434688" y="3391224"/>
            <a:ext cx="291825" cy="283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idx="4294967295"/>
          </p:nvPr>
        </p:nvSpPr>
        <p:spPr>
          <a:xfrm>
            <a:off x="3238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Grows Fast</a:t>
            </a:r>
            <a:endParaRPr>
              <a:solidFill>
                <a:srgbClr val="7030A0"/>
              </a:solidFill>
              <a:latin typeface="Short Stack" panose="02010500040000000007"/>
              <a:ea typeface="Short Stack" panose="02010500040000000007"/>
              <a:cs typeface="Short Stack" panose="02010500040000000007"/>
              <a:sym typeface="Short Stack" panose="02010500040000000007"/>
            </a:endParaRPr>
          </a:p>
        </p:txBody>
      </p:sp>
      <p:sp>
        <p:nvSpPr>
          <p:cNvPr id="229" name="Google Shape;229;p34"/>
          <p:cNvSpPr/>
          <p:nvPr/>
        </p:nvSpPr>
        <p:spPr>
          <a:xfrm>
            <a:off x="945763" y="1486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30" name="Google Shape;230;p34"/>
          <p:cNvGrpSpPr/>
          <p:nvPr/>
        </p:nvGrpSpPr>
        <p:grpSpPr>
          <a:xfrm>
            <a:off x="-419064" y="1195150"/>
            <a:ext cx="1755000" cy="1897977"/>
            <a:chOff x="571536" y="1957150"/>
            <a:chExt cx="1755000" cy="1897977"/>
          </a:xfrm>
        </p:grpSpPr>
        <p:sp>
          <p:nvSpPr>
            <p:cNvPr id="231" name="Google Shape;231;p34"/>
            <p:cNvSpPr/>
            <p:nvPr/>
          </p:nvSpPr>
          <p:spPr>
            <a:xfrm>
              <a:off x="1151886" y="1957150"/>
              <a:ext cx="594300" cy="594300"/>
            </a:xfrm>
            <a:prstGeom prst="ellipse">
              <a:avLst/>
            </a:prstGeom>
            <a:noFill/>
            <a:ln w="3810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232" name="Google Shape;232;p34"/>
            <p:cNvSpPr txBox="1"/>
            <p:nvPr/>
          </p:nvSpPr>
          <p:spPr>
            <a:xfrm>
              <a:off x="1100725" y="2051488"/>
              <a:ext cx="6966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7030A0"/>
                  </a:solidFill>
                  <a:latin typeface="Arial" panose="020B0604020202020204"/>
                  <a:ea typeface="Arial" panose="020B0604020202020204"/>
                  <a:cs typeface="Arial" panose="020B0604020202020204"/>
                  <a:sym typeface="Arial" panose="020B0604020202020204"/>
                </a:rPr>
                <a:t>2014</a:t>
              </a:r>
              <a:endParaRPr sz="16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233" name="Google Shape;233;p34"/>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7030A0"/>
                  </a:solidFill>
                  <a:latin typeface="Arial" panose="020B0604020202020204"/>
                  <a:ea typeface="Arial" panose="020B0604020202020204"/>
                  <a:cs typeface="Arial" panose="020B0604020202020204"/>
                  <a:sym typeface="Arial" panose="020B0604020202020204"/>
                </a:rPr>
                <a:t>Birth</a:t>
              </a:r>
              <a:endParaRPr sz="16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234" name="Google Shape;234;p34"/>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endParaRPr sz="1600" b="0" i="0" u="none" strike="noStrike" cap="none">
                <a:solidFill>
                  <a:srgbClr val="A72A1E"/>
                </a:solidFill>
                <a:latin typeface="Arial" panose="020B0604020202020204"/>
                <a:ea typeface="Arial" panose="020B0604020202020204"/>
                <a:cs typeface="Arial" panose="020B0604020202020204"/>
                <a:sym typeface="Arial" panose="020B0604020202020204"/>
              </a:endParaRPr>
            </a:p>
          </p:txBody>
        </p:sp>
      </p:grpSp>
      <p:grpSp>
        <p:nvGrpSpPr>
          <p:cNvPr id="235" name="Google Shape;235;p34"/>
          <p:cNvGrpSpPr/>
          <p:nvPr/>
        </p:nvGrpSpPr>
        <p:grpSpPr>
          <a:xfrm>
            <a:off x="1175423" y="1195150"/>
            <a:ext cx="1709102" cy="1897977"/>
            <a:chOff x="2699423" y="1957150"/>
            <a:chExt cx="1709102" cy="1897977"/>
          </a:xfrm>
        </p:grpSpPr>
        <p:sp>
          <p:nvSpPr>
            <p:cNvPr id="236" name="Google Shape;236;p34"/>
            <p:cNvSpPr/>
            <p:nvPr/>
          </p:nvSpPr>
          <p:spPr>
            <a:xfrm>
              <a:off x="3256823" y="1957150"/>
              <a:ext cx="594300" cy="594300"/>
            </a:xfrm>
            <a:prstGeom prst="ellipse">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 name="Google Shape;237;p34"/>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CC0000"/>
                  </a:solidFill>
                  <a:latin typeface="Arial" panose="020B0604020202020204"/>
                  <a:ea typeface="Arial" panose="020B0604020202020204"/>
                  <a:cs typeface="Arial" panose="020B0604020202020204"/>
                  <a:sym typeface="Arial" panose="020B0604020202020204"/>
                </a:rPr>
                <a:t>1.0 Release</a:t>
              </a:r>
              <a:endParaRPr sz="1600" b="1" i="0" u="none" strike="noStrike" cap="none">
                <a:solidFill>
                  <a:srgbClr val="CC0000"/>
                </a:solidFill>
                <a:latin typeface="Arial" panose="020B0604020202020204"/>
                <a:ea typeface="Arial" panose="020B0604020202020204"/>
                <a:cs typeface="Arial" panose="020B0604020202020204"/>
                <a:sym typeface="Arial" panose="020B0604020202020204"/>
              </a:endParaRPr>
            </a:p>
          </p:txBody>
        </p:sp>
        <p:sp>
          <p:nvSpPr>
            <p:cNvPr id="238" name="Google Shape;238;p34"/>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endParaRPr sz="1600" b="0" i="0" u="none" strike="noStrike" cap="none">
                <a:solidFill>
                  <a:srgbClr val="A72A1E"/>
                </a:solidFill>
                <a:latin typeface="Arial" panose="020B0604020202020204"/>
                <a:ea typeface="Arial" panose="020B0604020202020204"/>
                <a:cs typeface="Arial" panose="020B0604020202020204"/>
                <a:sym typeface="Arial" panose="020B0604020202020204"/>
              </a:endParaRPr>
            </a:p>
          </p:txBody>
        </p:sp>
        <p:sp>
          <p:nvSpPr>
            <p:cNvPr id="239" name="Google Shape;239;p34"/>
            <p:cNvSpPr txBox="1"/>
            <p:nvPr/>
          </p:nvSpPr>
          <p:spPr>
            <a:xfrm>
              <a:off x="3210800" y="2051475"/>
              <a:ext cx="6993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CC0000"/>
                  </a:solidFill>
                  <a:latin typeface="Arial" panose="020B0604020202020204"/>
                  <a:ea typeface="Arial" panose="020B0604020202020204"/>
                  <a:cs typeface="Arial" panose="020B0604020202020204"/>
                  <a:sym typeface="Arial" panose="020B0604020202020204"/>
                </a:rPr>
                <a:t>2015</a:t>
              </a:r>
              <a:endParaRPr sz="1600" b="1" i="0" u="none" strike="noStrike" cap="none">
                <a:solidFill>
                  <a:srgbClr val="CC0000"/>
                </a:solidFill>
                <a:latin typeface="Arial" panose="020B0604020202020204"/>
                <a:ea typeface="Arial" panose="020B0604020202020204"/>
                <a:cs typeface="Arial" panose="020B0604020202020204"/>
                <a:sym typeface="Arial" panose="020B0604020202020204"/>
              </a:endParaRPr>
            </a:p>
          </p:txBody>
        </p:sp>
      </p:grpSp>
      <p:grpSp>
        <p:nvGrpSpPr>
          <p:cNvPr id="240" name="Google Shape;240;p34"/>
          <p:cNvGrpSpPr/>
          <p:nvPr/>
        </p:nvGrpSpPr>
        <p:grpSpPr>
          <a:xfrm>
            <a:off x="2876413" y="1195150"/>
            <a:ext cx="1709100" cy="1150175"/>
            <a:chOff x="4781413" y="1957150"/>
            <a:chExt cx="1709100" cy="1150175"/>
          </a:xfrm>
        </p:grpSpPr>
        <p:sp>
          <p:nvSpPr>
            <p:cNvPr id="241" name="Google Shape;241;p34"/>
            <p:cNvSpPr/>
            <p:nvPr/>
          </p:nvSpPr>
          <p:spPr>
            <a:xfrm>
              <a:off x="5338808" y="1957150"/>
              <a:ext cx="594300" cy="594300"/>
            </a:xfrm>
            <a:prstGeom prst="ellipse">
              <a:avLst/>
            </a:prstGeom>
            <a:noFill/>
            <a:ln w="381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 name="Google Shape;242;p34"/>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E69138"/>
                  </a:solidFill>
                  <a:latin typeface="Arial" panose="020B0604020202020204"/>
                  <a:ea typeface="Arial" panose="020B0604020202020204"/>
                  <a:cs typeface="Arial" panose="020B0604020202020204"/>
                  <a:sym typeface="Arial" panose="020B0604020202020204"/>
                </a:rPr>
                <a:t>~1.5 Release</a:t>
              </a:r>
              <a:endParaRPr sz="1600" b="1" i="0" u="none" strike="noStrike" cap="none">
                <a:solidFill>
                  <a:srgbClr val="E69138"/>
                </a:solidFill>
                <a:latin typeface="Arial" panose="020B0604020202020204"/>
                <a:ea typeface="Arial" panose="020B0604020202020204"/>
                <a:cs typeface="Arial" panose="020B0604020202020204"/>
                <a:sym typeface="Arial" panose="020B0604020202020204"/>
              </a:endParaRPr>
            </a:p>
          </p:txBody>
        </p:sp>
        <p:sp>
          <p:nvSpPr>
            <p:cNvPr id="243" name="Google Shape;243;p34"/>
            <p:cNvSpPr txBox="1"/>
            <p:nvPr/>
          </p:nvSpPr>
          <p:spPr>
            <a:xfrm>
              <a:off x="5300000" y="2051488"/>
              <a:ext cx="6744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E69138"/>
                  </a:solidFill>
                  <a:latin typeface="Arial" panose="020B0604020202020204"/>
                  <a:ea typeface="Arial" panose="020B0604020202020204"/>
                  <a:cs typeface="Arial" panose="020B0604020202020204"/>
                  <a:sym typeface="Arial" panose="020B0604020202020204"/>
                </a:rPr>
                <a:t>2016</a:t>
              </a:r>
              <a:endParaRPr sz="1600" b="1" i="0" u="none" strike="noStrike" cap="none">
                <a:solidFill>
                  <a:srgbClr val="E69138"/>
                </a:solidFill>
                <a:latin typeface="Arial" panose="020B0604020202020204"/>
                <a:ea typeface="Arial" panose="020B0604020202020204"/>
                <a:cs typeface="Arial" panose="020B0604020202020204"/>
                <a:sym typeface="Arial" panose="020B0604020202020204"/>
              </a:endParaRPr>
            </a:p>
          </p:txBody>
        </p:sp>
      </p:grpSp>
      <p:grpSp>
        <p:nvGrpSpPr>
          <p:cNvPr id="244" name="Google Shape;244;p34"/>
          <p:cNvGrpSpPr/>
          <p:nvPr/>
        </p:nvGrpSpPr>
        <p:grpSpPr>
          <a:xfrm>
            <a:off x="4577388" y="1195150"/>
            <a:ext cx="1709100" cy="1150175"/>
            <a:chOff x="6863388" y="1957150"/>
            <a:chExt cx="1709100" cy="1150175"/>
          </a:xfrm>
        </p:grpSpPr>
        <p:sp>
          <p:nvSpPr>
            <p:cNvPr id="245" name="Google Shape;245;p34"/>
            <p:cNvSpPr/>
            <p:nvPr/>
          </p:nvSpPr>
          <p:spPr>
            <a:xfrm>
              <a:off x="7420786" y="1957150"/>
              <a:ext cx="594300" cy="594300"/>
            </a:xfrm>
            <a:prstGeom prst="ellipse">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6" name="Google Shape;246;p34"/>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F1C232"/>
                  </a:solidFill>
                  <a:latin typeface="Arial" panose="020B0604020202020204"/>
                  <a:ea typeface="Arial" panose="020B0604020202020204"/>
                  <a:cs typeface="Arial" panose="020B0604020202020204"/>
                  <a:sym typeface="Arial" panose="020B0604020202020204"/>
                </a:rPr>
                <a:t>~1.9 Release</a:t>
              </a:r>
              <a:endParaRPr sz="1600" b="1" i="0" u="none" strike="noStrike" cap="none">
                <a:solidFill>
                  <a:srgbClr val="F1C232"/>
                </a:solidFill>
                <a:latin typeface="Arial" panose="020B0604020202020204"/>
                <a:ea typeface="Arial" panose="020B0604020202020204"/>
                <a:cs typeface="Arial" panose="020B0604020202020204"/>
                <a:sym typeface="Arial" panose="020B0604020202020204"/>
              </a:endParaRPr>
            </a:p>
          </p:txBody>
        </p:sp>
        <p:sp>
          <p:nvSpPr>
            <p:cNvPr id="247" name="Google Shape;247;p34"/>
            <p:cNvSpPr txBox="1"/>
            <p:nvPr/>
          </p:nvSpPr>
          <p:spPr>
            <a:xfrm>
              <a:off x="7381725" y="2051488"/>
              <a:ext cx="7005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F1C232"/>
                  </a:solidFill>
                  <a:latin typeface="Arial" panose="020B0604020202020204"/>
                  <a:ea typeface="Arial" panose="020B0604020202020204"/>
                  <a:cs typeface="Arial" panose="020B0604020202020204"/>
                  <a:sym typeface="Arial" panose="020B0604020202020204"/>
                </a:rPr>
                <a:t>2017</a:t>
              </a:r>
              <a:endParaRPr sz="1600" b="1" i="0" u="none" strike="noStrike" cap="none">
                <a:solidFill>
                  <a:srgbClr val="F1C232"/>
                </a:solidFill>
                <a:latin typeface="Arial" panose="020B0604020202020204"/>
                <a:ea typeface="Arial" panose="020B0604020202020204"/>
                <a:cs typeface="Arial" panose="020B0604020202020204"/>
                <a:sym typeface="Arial" panose="020B0604020202020204"/>
              </a:endParaRPr>
            </a:p>
          </p:txBody>
        </p:sp>
      </p:grpSp>
      <p:sp>
        <p:nvSpPr>
          <p:cNvPr id="248" name="Google Shape;248;p34"/>
          <p:cNvSpPr/>
          <p:nvPr/>
        </p:nvSpPr>
        <p:spPr>
          <a:xfrm>
            <a:off x="2584575" y="1486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 name="Google Shape;249;p34"/>
          <p:cNvSpPr/>
          <p:nvPr/>
        </p:nvSpPr>
        <p:spPr>
          <a:xfrm>
            <a:off x="4285550" y="1486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50" name="Google Shape;250;p34"/>
          <p:cNvGrpSpPr/>
          <p:nvPr/>
        </p:nvGrpSpPr>
        <p:grpSpPr>
          <a:xfrm>
            <a:off x="6062738" y="1195150"/>
            <a:ext cx="1709100" cy="1150175"/>
            <a:chOff x="6863388" y="1957150"/>
            <a:chExt cx="1709100" cy="1150175"/>
          </a:xfrm>
        </p:grpSpPr>
        <p:sp>
          <p:nvSpPr>
            <p:cNvPr id="251" name="Google Shape;251;p34"/>
            <p:cNvSpPr/>
            <p:nvPr/>
          </p:nvSpPr>
          <p:spPr>
            <a:xfrm>
              <a:off x="7420786" y="1957150"/>
              <a:ext cx="594300" cy="594300"/>
            </a:xfrm>
            <a:prstGeom prst="ellipse">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 name="Google Shape;252;p34"/>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6AA84F"/>
                  </a:solidFill>
                  <a:latin typeface="Arial" panose="020B0604020202020204"/>
                  <a:ea typeface="Arial" panose="020B0604020202020204"/>
                  <a:cs typeface="Arial" panose="020B0604020202020204"/>
                  <a:sym typeface="Arial" panose="020B0604020202020204"/>
                </a:rPr>
                <a:t>~1.13 Release</a:t>
              </a:r>
              <a:endParaRPr sz="1600" b="1" i="0" u="none" strike="noStrike" cap="none">
                <a:solidFill>
                  <a:srgbClr val="6AA84F"/>
                </a:solidFill>
                <a:latin typeface="Arial" panose="020B0604020202020204"/>
                <a:ea typeface="Arial" panose="020B0604020202020204"/>
                <a:cs typeface="Arial" panose="020B0604020202020204"/>
                <a:sym typeface="Arial" panose="020B0604020202020204"/>
              </a:endParaRPr>
            </a:p>
          </p:txBody>
        </p:sp>
        <p:sp>
          <p:nvSpPr>
            <p:cNvPr id="253" name="Google Shape;253;p34"/>
            <p:cNvSpPr txBox="1"/>
            <p:nvPr/>
          </p:nvSpPr>
          <p:spPr>
            <a:xfrm>
              <a:off x="7386513" y="2081788"/>
              <a:ext cx="639900" cy="345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6AA84F"/>
                  </a:solidFill>
                  <a:latin typeface="Arial" panose="020B0604020202020204"/>
                  <a:ea typeface="Arial" panose="020B0604020202020204"/>
                  <a:cs typeface="Arial" panose="020B0604020202020204"/>
                  <a:sym typeface="Arial" panose="020B0604020202020204"/>
                </a:rPr>
                <a:t>2018</a:t>
              </a:r>
              <a:endParaRPr sz="1600" b="1" i="0" u="none" strike="noStrike" cap="none">
                <a:solidFill>
                  <a:srgbClr val="6AA84F"/>
                </a:solidFill>
                <a:latin typeface="Arial" panose="020B0604020202020204"/>
                <a:ea typeface="Arial" panose="020B0604020202020204"/>
                <a:cs typeface="Arial" panose="020B0604020202020204"/>
                <a:sym typeface="Arial" panose="020B0604020202020204"/>
              </a:endParaRPr>
            </a:p>
          </p:txBody>
        </p:sp>
      </p:grpSp>
      <p:sp>
        <p:nvSpPr>
          <p:cNvPr id="254" name="Google Shape;254;p34"/>
          <p:cNvSpPr/>
          <p:nvPr/>
        </p:nvSpPr>
        <p:spPr>
          <a:xfrm>
            <a:off x="7357638" y="1486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55" name="Google Shape;255;p34"/>
          <p:cNvGrpSpPr/>
          <p:nvPr/>
        </p:nvGrpSpPr>
        <p:grpSpPr>
          <a:xfrm>
            <a:off x="7587300" y="1195150"/>
            <a:ext cx="1709100" cy="1150175"/>
            <a:chOff x="2699425" y="1957150"/>
            <a:chExt cx="1709100" cy="1150175"/>
          </a:xfrm>
        </p:grpSpPr>
        <p:sp>
          <p:nvSpPr>
            <p:cNvPr id="256" name="Google Shape;256;p34"/>
            <p:cNvSpPr/>
            <p:nvPr/>
          </p:nvSpPr>
          <p:spPr>
            <a:xfrm>
              <a:off x="3256823" y="1957150"/>
              <a:ext cx="594300" cy="594300"/>
            </a:xfrm>
            <a:prstGeom prst="ellipse">
              <a:avLst/>
            </a:prstGeom>
            <a:noFill/>
            <a:ln w="381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7" name="Google Shape;257;p34"/>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3C78D8"/>
                  </a:solidFill>
                  <a:latin typeface="Arial" panose="020B0604020202020204"/>
                  <a:ea typeface="Arial" panose="020B0604020202020204"/>
                  <a:cs typeface="Arial" panose="020B0604020202020204"/>
                  <a:sym typeface="Arial" panose="020B0604020202020204"/>
                </a:rPr>
                <a:t>~1.15 (6, 7, …)</a:t>
              </a:r>
              <a:endParaRPr sz="1600" b="1" i="0" u="none" strike="noStrike" cap="none">
                <a:solidFill>
                  <a:srgbClr val="3C78D8"/>
                </a:solidFill>
                <a:latin typeface="Arial" panose="020B0604020202020204"/>
                <a:ea typeface="Arial" panose="020B0604020202020204"/>
                <a:cs typeface="Arial" panose="020B0604020202020204"/>
                <a:sym typeface="Arial" panose="020B0604020202020204"/>
              </a:endParaRPr>
            </a:p>
          </p:txBody>
        </p:sp>
        <p:sp>
          <p:nvSpPr>
            <p:cNvPr id="258" name="Google Shape;258;p34"/>
            <p:cNvSpPr txBox="1"/>
            <p:nvPr/>
          </p:nvSpPr>
          <p:spPr>
            <a:xfrm>
              <a:off x="3217375" y="2070425"/>
              <a:ext cx="6732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3C78D8"/>
                  </a:solidFill>
                  <a:latin typeface="Arial" panose="020B0604020202020204"/>
                  <a:ea typeface="Arial" panose="020B0604020202020204"/>
                  <a:cs typeface="Arial" panose="020B0604020202020204"/>
                  <a:sym typeface="Arial" panose="020B0604020202020204"/>
                </a:rPr>
                <a:t>2019</a:t>
              </a:r>
              <a:endParaRPr sz="1600" b="1" i="0" u="none" strike="noStrike" cap="none">
                <a:solidFill>
                  <a:srgbClr val="3C78D8"/>
                </a:solidFill>
                <a:latin typeface="Arial" panose="020B0604020202020204"/>
                <a:ea typeface="Arial" panose="020B0604020202020204"/>
                <a:cs typeface="Arial" panose="020B0604020202020204"/>
                <a:sym typeface="Arial" panose="020B0604020202020204"/>
              </a:endParaRPr>
            </a:p>
          </p:txBody>
        </p:sp>
      </p:grpSp>
      <p:sp>
        <p:nvSpPr>
          <p:cNvPr id="259" name="Google Shape;259;p34"/>
          <p:cNvSpPr/>
          <p:nvPr/>
        </p:nvSpPr>
        <p:spPr>
          <a:xfrm>
            <a:off x="5859700" y="1486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 name="Google Shape;260;p34"/>
          <p:cNvSpPr/>
          <p:nvPr/>
        </p:nvSpPr>
        <p:spPr>
          <a:xfrm rot="-5400000">
            <a:off x="1007150" y="3331375"/>
            <a:ext cx="411600" cy="1063800"/>
          </a:xfrm>
          <a:prstGeom prst="moon">
            <a:avLst>
              <a:gd name="adj" fmla="val 79333"/>
            </a:avLst>
          </a:prstGeom>
          <a:blipFill rotWithShape="1">
            <a:blip r:embed="rId1"/>
            <a:tile tx="0" ty="0" sx="99999" sy="99999" flip="none" algn="tl"/>
          </a:blipFill>
          <a:ln w="1270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1" name="Google Shape;261;p34"/>
          <p:cNvSpPr/>
          <p:nvPr/>
        </p:nvSpPr>
        <p:spPr>
          <a:xfrm>
            <a:off x="1222804" y="3189650"/>
            <a:ext cx="232800" cy="4599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2" name="Google Shape;262;p34"/>
          <p:cNvSpPr/>
          <p:nvPr/>
        </p:nvSpPr>
        <p:spPr>
          <a:xfrm rot="-5400000">
            <a:off x="625072" y="3069900"/>
            <a:ext cx="710700" cy="4521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3" name="Google Shape;263;p34"/>
          <p:cNvSpPr/>
          <p:nvPr/>
        </p:nvSpPr>
        <p:spPr>
          <a:xfrm>
            <a:off x="946008" y="3537276"/>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4" name="Google Shape;264;p34"/>
          <p:cNvSpPr/>
          <p:nvPr/>
        </p:nvSpPr>
        <p:spPr>
          <a:xfrm>
            <a:off x="1190343" y="3532347"/>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5" name="Google Shape;265;p34"/>
          <p:cNvSpPr/>
          <p:nvPr/>
        </p:nvSpPr>
        <p:spPr>
          <a:xfrm>
            <a:off x="945778" y="3412494"/>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6" name="Google Shape;266;p34"/>
          <p:cNvSpPr/>
          <p:nvPr/>
        </p:nvSpPr>
        <p:spPr>
          <a:xfrm>
            <a:off x="1190343" y="3407565"/>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67" name="Google Shape;267;p34"/>
          <p:cNvPicPr preferRelativeResize="0"/>
          <p:nvPr/>
        </p:nvPicPr>
        <p:blipFill rotWithShape="1">
          <a:blip r:embed="rId2"/>
          <a:srcRect/>
          <a:stretch>
            <a:fillRect/>
          </a:stretch>
        </p:blipFill>
        <p:spPr>
          <a:xfrm>
            <a:off x="1434688" y="3391224"/>
            <a:ext cx="291825" cy="283151"/>
          </a:xfrm>
          <a:prstGeom prst="rect">
            <a:avLst/>
          </a:prstGeom>
          <a:noFill/>
          <a:ln>
            <a:noFill/>
          </a:ln>
        </p:spPr>
      </p:pic>
      <p:pic>
        <p:nvPicPr>
          <p:cNvPr id="268" name="Google Shape;268;p34"/>
          <p:cNvPicPr preferRelativeResize="0"/>
          <p:nvPr/>
        </p:nvPicPr>
        <p:blipFill rotWithShape="1">
          <a:blip r:embed="rId3"/>
          <a:srcRect/>
          <a:stretch>
            <a:fillRect/>
          </a:stretch>
        </p:blipFill>
        <p:spPr>
          <a:xfrm>
            <a:off x="7507150" y="335550"/>
            <a:ext cx="1695450" cy="1695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a:spLocks noGrp="1"/>
          </p:cNvSpPr>
          <p:nvPr>
            <p:ph type="title" idx="4294967295"/>
          </p:nvPr>
        </p:nvSpPr>
        <p:spPr>
          <a:xfrm>
            <a:off x="323850" y="-30956"/>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300"/>
              <a:buNone/>
            </a:pPr>
            <a:r>
              <a:rPr lang="en-GB" sz="4100" b="1">
                <a:solidFill>
                  <a:srgbClr val="7030A0"/>
                </a:solidFill>
                <a:latin typeface="Short Stack" panose="02010500040000000007"/>
                <a:ea typeface="Short Stack" panose="02010500040000000007"/>
                <a:cs typeface="Short Stack" panose="02010500040000000007"/>
                <a:sym typeface="Short Stack" panose="02010500040000000007"/>
              </a:rPr>
              <a:t>Kubernetes Grows Fast</a:t>
            </a:r>
            <a:endParaRPr>
              <a:solidFill>
                <a:srgbClr val="7030A0"/>
              </a:solidFill>
              <a:latin typeface="Arial" panose="020B0604020202020204"/>
              <a:ea typeface="Arial" panose="020B0604020202020204"/>
              <a:cs typeface="Arial" panose="020B0604020202020204"/>
              <a:sym typeface="Arial" panose="020B0604020202020204"/>
            </a:endParaRPr>
          </a:p>
        </p:txBody>
      </p:sp>
      <p:sp>
        <p:nvSpPr>
          <p:cNvPr id="274" name="Google Shape;274;p35"/>
          <p:cNvSpPr/>
          <p:nvPr/>
        </p:nvSpPr>
        <p:spPr>
          <a:xfrm>
            <a:off x="945763" y="1486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75" name="Google Shape;275;p35"/>
          <p:cNvGrpSpPr/>
          <p:nvPr/>
        </p:nvGrpSpPr>
        <p:grpSpPr>
          <a:xfrm>
            <a:off x="-419064" y="1195150"/>
            <a:ext cx="1755000" cy="1897977"/>
            <a:chOff x="571536" y="1957150"/>
            <a:chExt cx="1755000" cy="1897977"/>
          </a:xfrm>
        </p:grpSpPr>
        <p:sp>
          <p:nvSpPr>
            <p:cNvPr id="276" name="Google Shape;276;p35"/>
            <p:cNvSpPr/>
            <p:nvPr/>
          </p:nvSpPr>
          <p:spPr>
            <a:xfrm>
              <a:off x="1151886" y="1957150"/>
              <a:ext cx="594300" cy="594300"/>
            </a:xfrm>
            <a:prstGeom prst="ellipse">
              <a:avLst/>
            </a:prstGeom>
            <a:noFill/>
            <a:ln w="38100"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277" name="Google Shape;277;p35"/>
            <p:cNvSpPr txBox="1"/>
            <p:nvPr/>
          </p:nvSpPr>
          <p:spPr>
            <a:xfrm>
              <a:off x="1100725" y="2051488"/>
              <a:ext cx="6966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7030A0"/>
                  </a:solidFill>
                  <a:latin typeface="Arial" panose="020B0604020202020204"/>
                  <a:ea typeface="Arial" panose="020B0604020202020204"/>
                  <a:cs typeface="Arial" panose="020B0604020202020204"/>
                  <a:sym typeface="Arial" panose="020B0604020202020204"/>
                </a:rPr>
                <a:t>2014</a:t>
              </a:r>
              <a:endParaRPr sz="16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278" name="Google Shape;278;p35"/>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7030A0"/>
                  </a:solidFill>
                  <a:latin typeface="Arial" panose="020B0604020202020204"/>
                  <a:ea typeface="Arial" panose="020B0604020202020204"/>
                  <a:cs typeface="Arial" panose="020B0604020202020204"/>
                  <a:sym typeface="Arial" panose="020B0604020202020204"/>
                </a:rPr>
                <a:t>Birth</a:t>
              </a:r>
              <a:endParaRPr sz="1600" b="1" i="0"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
          <p:nvSpPr>
            <p:cNvPr id="279" name="Google Shape;279;p35"/>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endParaRPr sz="1600" b="0" i="0" u="none" strike="noStrike" cap="none">
                <a:solidFill>
                  <a:srgbClr val="A72A1E"/>
                </a:solidFill>
                <a:latin typeface="Arial" panose="020B0604020202020204"/>
                <a:ea typeface="Arial" panose="020B0604020202020204"/>
                <a:cs typeface="Arial" panose="020B0604020202020204"/>
                <a:sym typeface="Arial" panose="020B0604020202020204"/>
              </a:endParaRPr>
            </a:p>
          </p:txBody>
        </p:sp>
      </p:grpSp>
      <p:grpSp>
        <p:nvGrpSpPr>
          <p:cNvPr id="280" name="Google Shape;280;p35"/>
          <p:cNvGrpSpPr/>
          <p:nvPr/>
        </p:nvGrpSpPr>
        <p:grpSpPr>
          <a:xfrm>
            <a:off x="1175423" y="1195150"/>
            <a:ext cx="1709102" cy="1897977"/>
            <a:chOff x="2699423" y="1957150"/>
            <a:chExt cx="1709102" cy="1897977"/>
          </a:xfrm>
        </p:grpSpPr>
        <p:sp>
          <p:nvSpPr>
            <p:cNvPr id="281" name="Google Shape;281;p35"/>
            <p:cNvSpPr/>
            <p:nvPr/>
          </p:nvSpPr>
          <p:spPr>
            <a:xfrm>
              <a:off x="3256823" y="1957150"/>
              <a:ext cx="594300" cy="594300"/>
            </a:xfrm>
            <a:prstGeom prst="ellipse">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2" name="Google Shape;282;p35"/>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CC0000"/>
                  </a:solidFill>
                  <a:latin typeface="Arial" panose="020B0604020202020204"/>
                  <a:ea typeface="Arial" panose="020B0604020202020204"/>
                  <a:cs typeface="Arial" panose="020B0604020202020204"/>
                  <a:sym typeface="Arial" panose="020B0604020202020204"/>
                </a:rPr>
                <a:t>1.0 Release</a:t>
              </a:r>
              <a:endParaRPr sz="1600" b="1" i="0" u="none" strike="noStrike" cap="none">
                <a:solidFill>
                  <a:srgbClr val="CC0000"/>
                </a:solidFill>
                <a:latin typeface="Arial" panose="020B0604020202020204"/>
                <a:ea typeface="Arial" panose="020B0604020202020204"/>
                <a:cs typeface="Arial" panose="020B0604020202020204"/>
                <a:sym typeface="Arial" panose="020B0604020202020204"/>
              </a:endParaRPr>
            </a:p>
          </p:txBody>
        </p:sp>
        <p:sp>
          <p:nvSpPr>
            <p:cNvPr id="283" name="Google Shape;283;p35"/>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endParaRPr sz="1600" b="0" i="0" u="none" strike="noStrike" cap="none">
                <a:solidFill>
                  <a:srgbClr val="A72A1E"/>
                </a:solidFill>
                <a:latin typeface="Arial" panose="020B0604020202020204"/>
                <a:ea typeface="Arial" panose="020B0604020202020204"/>
                <a:cs typeface="Arial" panose="020B0604020202020204"/>
                <a:sym typeface="Arial" panose="020B0604020202020204"/>
              </a:endParaRPr>
            </a:p>
          </p:txBody>
        </p:sp>
        <p:sp>
          <p:nvSpPr>
            <p:cNvPr id="284" name="Google Shape;284;p35"/>
            <p:cNvSpPr txBox="1"/>
            <p:nvPr/>
          </p:nvSpPr>
          <p:spPr>
            <a:xfrm>
              <a:off x="3210800" y="2051475"/>
              <a:ext cx="6993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CC0000"/>
                  </a:solidFill>
                  <a:latin typeface="Arial" panose="020B0604020202020204"/>
                  <a:ea typeface="Arial" panose="020B0604020202020204"/>
                  <a:cs typeface="Arial" panose="020B0604020202020204"/>
                  <a:sym typeface="Arial" panose="020B0604020202020204"/>
                </a:rPr>
                <a:t>2015</a:t>
              </a:r>
              <a:endParaRPr sz="1600" b="1" i="0" u="none" strike="noStrike" cap="none">
                <a:solidFill>
                  <a:srgbClr val="CC0000"/>
                </a:solidFill>
                <a:latin typeface="Arial" panose="020B0604020202020204"/>
                <a:ea typeface="Arial" panose="020B0604020202020204"/>
                <a:cs typeface="Arial" panose="020B0604020202020204"/>
                <a:sym typeface="Arial" panose="020B0604020202020204"/>
              </a:endParaRPr>
            </a:p>
          </p:txBody>
        </p:sp>
      </p:grpSp>
      <p:grpSp>
        <p:nvGrpSpPr>
          <p:cNvPr id="285" name="Google Shape;285;p35"/>
          <p:cNvGrpSpPr/>
          <p:nvPr/>
        </p:nvGrpSpPr>
        <p:grpSpPr>
          <a:xfrm>
            <a:off x="2876413" y="1195150"/>
            <a:ext cx="1709100" cy="1150175"/>
            <a:chOff x="4781413" y="1957150"/>
            <a:chExt cx="1709100" cy="1150175"/>
          </a:xfrm>
        </p:grpSpPr>
        <p:sp>
          <p:nvSpPr>
            <p:cNvPr id="286" name="Google Shape;286;p35"/>
            <p:cNvSpPr/>
            <p:nvPr/>
          </p:nvSpPr>
          <p:spPr>
            <a:xfrm>
              <a:off x="5338808" y="1957150"/>
              <a:ext cx="594300" cy="594300"/>
            </a:xfrm>
            <a:prstGeom prst="ellipse">
              <a:avLst/>
            </a:prstGeom>
            <a:noFill/>
            <a:ln w="381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7" name="Google Shape;287;p35"/>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E69138"/>
                  </a:solidFill>
                  <a:latin typeface="Arial" panose="020B0604020202020204"/>
                  <a:ea typeface="Arial" panose="020B0604020202020204"/>
                  <a:cs typeface="Arial" panose="020B0604020202020204"/>
                  <a:sym typeface="Arial" panose="020B0604020202020204"/>
                </a:rPr>
                <a:t>~1.5 Release</a:t>
              </a:r>
              <a:endParaRPr sz="1600" b="1" i="0" u="none" strike="noStrike" cap="none">
                <a:solidFill>
                  <a:srgbClr val="E69138"/>
                </a:solidFill>
                <a:latin typeface="Arial" panose="020B0604020202020204"/>
                <a:ea typeface="Arial" panose="020B0604020202020204"/>
                <a:cs typeface="Arial" panose="020B0604020202020204"/>
                <a:sym typeface="Arial" panose="020B0604020202020204"/>
              </a:endParaRPr>
            </a:p>
          </p:txBody>
        </p:sp>
        <p:sp>
          <p:nvSpPr>
            <p:cNvPr id="288" name="Google Shape;288;p35"/>
            <p:cNvSpPr txBox="1"/>
            <p:nvPr/>
          </p:nvSpPr>
          <p:spPr>
            <a:xfrm>
              <a:off x="5300000" y="2051488"/>
              <a:ext cx="6744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E69138"/>
                  </a:solidFill>
                  <a:latin typeface="Arial" panose="020B0604020202020204"/>
                  <a:ea typeface="Arial" panose="020B0604020202020204"/>
                  <a:cs typeface="Arial" panose="020B0604020202020204"/>
                  <a:sym typeface="Arial" panose="020B0604020202020204"/>
                </a:rPr>
                <a:t>2016</a:t>
              </a:r>
              <a:endParaRPr sz="1600" b="1" i="0" u="none" strike="noStrike" cap="none">
                <a:solidFill>
                  <a:srgbClr val="E69138"/>
                </a:solidFill>
                <a:latin typeface="Arial" panose="020B0604020202020204"/>
                <a:ea typeface="Arial" panose="020B0604020202020204"/>
                <a:cs typeface="Arial" panose="020B0604020202020204"/>
                <a:sym typeface="Arial" panose="020B0604020202020204"/>
              </a:endParaRPr>
            </a:p>
          </p:txBody>
        </p:sp>
      </p:grpSp>
      <p:grpSp>
        <p:nvGrpSpPr>
          <p:cNvPr id="289" name="Google Shape;289;p35"/>
          <p:cNvGrpSpPr/>
          <p:nvPr/>
        </p:nvGrpSpPr>
        <p:grpSpPr>
          <a:xfrm>
            <a:off x="4577388" y="1195150"/>
            <a:ext cx="1709100" cy="1150175"/>
            <a:chOff x="6863388" y="1957150"/>
            <a:chExt cx="1709100" cy="1150175"/>
          </a:xfrm>
        </p:grpSpPr>
        <p:sp>
          <p:nvSpPr>
            <p:cNvPr id="290" name="Google Shape;290;p35"/>
            <p:cNvSpPr/>
            <p:nvPr/>
          </p:nvSpPr>
          <p:spPr>
            <a:xfrm>
              <a:off x="7420786" y="1957150"/>
              <a:ext cx="594300" cy="594300"/>
            </a:xfrm>
            <a:prstGeom prst="ellipse">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35"/>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F1C232"/>
                  </a:solidFill>
                  <a:latin typeface="Arial" panose="020B0604020202020204"/>
                  <a:ea typeface="Arial" panose="020B0604020202020204"/>
                  <a:cs typeface="Arial" panose="020B0604020202020204"/>
                  <a:sym typeface="Arial" panose="020B0604020202020204"/>
                </a:rPr>
                <a:t>~1.9 Release</a:t>
              </a:r>
              <a:endParaRPr sz="1600" b="1" i="0" u="none" strike="noStrike" cap="none">
                <a:solidFill>
                  <a:srgbClr val="F1C232"/>
                </a:solidFill>
                <a:latin typeface="Arial" panose="020B0604020202020204"/>
                <a:ea typeface="Arial" panose="020B0604020202020204"/>
                <a:cs typeface="Arial" panose="020B0604020202020204"/>
                <a:sym typeface="Arial" panose="020B0604020202020204"/>
              </a:endParaRPr>
            </a:p>
          </p:txBody>
        </p:sp>
        <p:sp>
          <p:nvSpPr>
            <p:cNvPr id="292" name="Google Shape;292;p35"/>
            <p:cNvSpPr txBox="1"/>
            <p:nvPr/>
          </p:nvSpPr>
          <p:spPr>
            <a:xfrm>
              <a:off x="7381725" y="2051488"/>
              <a:ext cx="7005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F1C232"/>
                  </a:solidFill>
                  <a:latin typeface="Arial" panose="020B0604020202020204"/>
                  <a:ea typeface="Arial" panose="020B0604020202020204"/>
                  <a:cs typeface="Arial" panose="020B0604020202020204"/>
                  <a:sym typeface="Arial" panose="020B0604020202020204"/>
                </a:rPr>
                <a:t>2017</a:t>
              </a:r>
              <a:endParaRPr sz="1600" b="1" i="0" u="none" strike="noStrike" cap="none">
                <a:solidFill>
                  <a:srgbClr val="F1C232"/>
                </a:solidFill>
                <a:latin typeface="Arial" panose="020B0604020202020204"/>
                <a:ea typeface="Arial" panose="020B0604020202020204"/>
                <a:cs typeface="Arial" panose="020B0604020202020204"/>
                <a:sym typeface="Arial" panose="020B0604020202020204"/>
              </a:endParaRPr>
            </a:p>
          </p:txBody>
        </p:sp>
      </p:grpSp>
      <p:sp>
        <p:nvSpPr>
          <p:cNvPr id="293" name="Google Shape;293;p35"/>
          <p:cNvSpPr/>
          <p:nvPr/>
        </p:nvSpPr>
        <p:spPr>
          <a:xfrm>
            <a:off x="2584575" y="1486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4" name="Google Shape;294;p35"/>
          <p:cNvSpPr/>
          <p:nvPr/>
        </p:nvSpPr>
        <p:spPr>
          <a:xfrm>
            <a:off x="4285550" y="1486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295" name="Google Shape;295;p35"/>
          <p:cNvGrpSpPr/>
          <p:nvPr/>
        </p:nvGrpSpPr>
        <p:grpSpPr>
          <a:xfrm>
            <a:off x="6062738" y="1195150"/>
            <a:ext cx="1709100" cy="1150175"/>
            <a:chOff x="6863388" y="1957150"/>
            <a:chExt cx="1709100" cy="1150175"/>
          </a:xfrm>
        </p:grpSpPr>
        <p:sp>
          <p:nvSpPr>
            <p:cNvPr id="296" name="Google Shape;296;p35"/>
            <p:cNvSpPr/>
            <p:nvPr/>
          </p:nvSpPr>
          <p:spPr>
            <a:xfrm>
              <a:off x="7420786" y="1957150"/>
              <a:ext cx="594300" cy="594300"/>
            </a:xfrm>
            <a:prstGeom prst="ellipse">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7" name="Google Shape;297;p35"/>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6AA84F"/>
                  </a:solidFill>
                  <a:latin typeface="Arial" panose="020B0604020202020204"/>
                  <a:ea typeface="Arial" panose="020B0604020202020204"/>
                  <a:cs typeface="Arial" panose="020B0604020202020204"/>
                  <a:sym typeface="Arial" panose="020B0604020202020204"/>
                </a:rPr>
                <a:t>~1.13 Release</a:t>
              </a:r>
              <a:endParaRPr sz="1600" b="1" i="0" u="none" strike="noStrike" cap="none">
                <a:solidFill>
                  <a:srgbClr val="6AA84F"/>
                </a:solidFill>
                <a:latin typeface="Arial" panose="020B0604020202020204"/>
                <a:ea typeface="Arial" panose="020B0604020202020204"/>
                <a:cs typeface="Arial" panose="020B0604020202020204"/>
                <a:sym typeface="Arial" panose="020B0604020202020204"/>
              </a:endParaRPr>
            </a:p>
          </p:txBody>
        </p:sp>
        <p:sp>
          <p:nvSpPr>
            <p:cNvPr id="298" name="Google Shape;298;p35"/>
            <p:cNvSpPr txBox="1"/>
            <p:nvPr/>
          </p:nvSpPr>
          <p:spPr>
            <a:xfrm>
              <a:off x="7386513" y="2081788"/>
              <a:ext cx="639900" cy="345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6AA84F"/>
                  </a:solidFill>
                  <a:latin typeface="Arial" panose="020B0604020202020204"/>
                  <a:ea typeface="Arial" panose="020B0604020202020204"/>
                  <a:cs typeface="Arial" panose="020B0604020202020204"/>
                  <a:sym typeface="Arial" panose="020B0604020202020204"/>
                </a:rPr>
                <a:t>2018</a:t>
              </a:r>
              <a:endParaRPr sz="1600" b="1" i="0" u="none" strike="noStrike" cap="none">
                <a:solidFill>
                  <a:srgbClr val="6AA84F"/>
                </a:solidFill>
                <a:latin typeface="Arial" panose="020B0604020202020204"/>
                <a:ea typeface="Arial" panose="020B0604020202020204"/>
                <a:cs typeface="Arial" panose="020B0604020202020204"/>
                <a:sym typeface="Arial" panose="020B0604020202020204"/>
              </a:endParaRPr>
            </a:p>
          </p:txBody>
        </p:sp>
      </p:grpSp>
      <p:sp>
        <p:nvSpPr>
          <p:cNvPr id="299" name="Google Shape;299;p35"/>
          <p:cNvSpPr/>
          <p:nvPr/>
        </p:nvSpPr>
        <p:spPr>
          <a:xfrm>
            <a:off x="7357638" y="1486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00" name="Google Shape;300;p35"/>
          <p:cNvGrpSpPr/>
          <p:nvPr/>
        </p:nvGrpSpPr>
        <p:grpSpPr>
          <a:xfrm>
            <a:off x="7587300" y="1195150"/>
            <a:ext cx="1709100" cy="1150175"/>
            <a:chOff x="2699425" y="1957150"/>
            <a:chExt cx="1709100" cy="1150175"/>
          </a:xfrm>
        </p:grpSpPr>
        <p:sp>
          <p:nvSpPr>
            <p:cNvPr id="301" name="Google Shape;301;p35"/>
            <p:cNvSpPr/>
            <p:nvPr/>
          </p:nvSpPr>
          <p:spPr>
            <a:xfrm>
              <a:off x="3256823" y="1957150"/>
              <a:ext cx="594300" cy="594300"/>
            </a:xfrm>
            <a:prstGeom prst="ellipse">
              <a:avLst/>
            </a:prstGeom>
            <a:noFill/>
            <a:ln w="3810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2" name="Google Shape;302;p35"/>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600"/>
                <a:buFont typeface="Arial" panose="020B0604020202020204"/>
                <a:buNone/>
              </a:pPr>
              <a:r>
                <a:rPr lang="en-GB" sz="1600" b="1" i="0" u="none" strike="noStrike" cap="none">
                  <a:solidFill>
                    <a:srgbClr val="3C78D8"/>
                  </a:solidFill>
                  <a:latin typeface="Arial" panose="020B0604020202020204"/>
                  <a:ea typeface="Arial" panose="020B0604020202020204"/>
                  <a:cs typeface="Arial" panose="020B0604020202020204"/>
                  <a:sym typeface="Arial" panose="020B0604020202020204"/>
                </a:rPr>
                <a:t>~1.15 (6, 7, …)</a:t>
              </a:r>
              <a:endParaRPr sz="1600" b="1" i="0" u="none" strike="noStrike" cap="none">
                <a:solidFill>
                  <a:srgbClr val="3C78D8"/>
                </a:solidFill>
                <a:latin typeface="Arial" panose="020B0604020202020204"/>
                <a:ea typeface="Arial" panose="020B0604020202020204"/>
                <a:cs typeface="Arial" panose="020B0604020202020204"/>
                <a:sym typeface="Arial" panose="020B0604020202020204"/>
              </a:endParaRPr>
            </a:p>
          </p:txBody>
        </p:sp>
        <p:sp>
          <p:nvSpPr>
            <p:cNvPr id="303" name="Google Shape;303;p35"/>
            <p:cNvSpPr txBox="1"/>
            <p:nvPr/>
          </p:nvSpPr>
          <p:spPr>
            <a:xfrm>
              <a:off x="3217375" y="2070425"/>
              <a:ext cx="673200" cy="283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600"/>
                <a:buFont typeface="Arial" panose="020B0604020202020204"/>
                <a:buNone/>
              </a:pPr>
              <a:r>
                <a:rPr lang="en-GB" sz="1600" b="1" i="0" u="none" strike="noStrike" cap="none">
                  <a:solidFill>
                    <a:srgbClr val="3C78D8"/>
                  </a:solidFill>
                  <a:latin typeface="Arial" panose="020B0604020202020204"/>
                  <a:ea typeface="Arial" panose="020B0604020202020204"/>
                  <a:cs typeface="Arial" panose="020B0604020202020204"/>
                  <a:sym typeface="Arial" panose="020B0604020202020204"/>
                </a:rPr>
                <a:t>2019</a:t>
              </a:r>
              <a:endParaRPr sz="1600" b="1" i="0" u="none" strike="noStrike" cap="none">
                <a:solidFill>
                  <a:srgbClr val="3C78D8"/>
                </a:solidFill>
                <a:latin typeface="Arial" panose="020B0604020202020204"/>
                <a:ea typeface="Arial" panose="020B0604020202020204"/>
                <a:cs typeface="Arial" panose="020B0604020202020204"/>
                <a:sym typeface="Arial" panose="020B0604020202020204"/>
              </a:endParaRPr>
            </a:p>
          </p:txBody>
        </p:sp>
      </p:grpSp>
      <p:sp>
        <p:nvSpPr>
          <p:cNvPr id="304" name="Google Shape;304;p35"/>
          <p:cNvSpPr/>
          <p:nvPr/>
        </p:nvSpPr>
        <p:spPr>
          <a:xfrm>
            <a:off x="5859700" y="1486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5" name="Google Shape;305;p35"/>
          <p:cNvSpPr/>
          <p:nvPr/>
        </p:nvSpPr>
        <p:spPr>
          <a:xfrm rot="-5400000">
            <a:off x="1007150" y="3331375"/>
            <a:ext cx="411600" cy="1063800"/>
          </a:xfrm>
          <a:prstGeom prst="moon">
            <a:avLst>
              <a:gd name="adj" fmla="val 79333"/>
            </a:avLst>
          </a:prstGeom>
          <a:blipFill rotWithShape="1">
            <a:blip r:embed="rId1"/>
            <a:tile tx="0" ty="0" sx="99999" sy="99999" flip="none" algn="tl"/>
          </a:blipFill>
          <a:ln w="1270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6" name="Google Shape;306;p35"/>
          <p:cNvSpPr/>
          <p:nvPr/>
        </p:nvSpPr>
        <p:spPr>
          <a:xfrm>
            <a:off x="1222804" y="3189650"/>
            <a:ext cx="232800" cy="4599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7" name="Google Shape;307;p35"/>
          <p:cNvSpPr/>
          <p:nvPr/>
        </p:nvSpPr>
        <p:spPr>
          <a:xfrm rot="-5400000">
            <a:off x="625072" y="3069900"/>
            <a:ext cx="710700" cy="4521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8" name="Google Shape;308;p35"/>
          <p:cNvSpPr/>
          <p:nvPr/>
        </p:nvSpPr>
        <p:spPr>
          <a:xfrm>
            <a:off x="946008" y="3537276"/>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9" name="Google Shape;309;p35"/>
          <p:cNvSpPr/>
          <p:nvPr/>
        </p:nvSpPr>
        <p:spPr>
          <a:xfrm>
            <a:off x="1190343" y="3532347"/>
            <a:ext cx="207600" cy="1533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0" name="Google Shape;310;p35"/>
          <p:cNvSpPr/>
          <p:nvPr/>
        </p:nvSpPr>
        <p:spPr>
          <a:xfrm>
            <a:off x="945778" y="3412494"/>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1" name="Google Shape;311;p35"/>
          <p:cNvSpPr/>
          <p:nvPr/>
        </p:nvSpPr>
        <p:spPr>
          <a:xfrm>
            <a:off x="1190343" y="3407565"/>
            <a:ext cx="207600" cy="1533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1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12" name="Google Shape;312;p35"/>
          <p:cNvPicPr preferRelativeResize="0"/>
          <p:nvPr/>
        </p:nvPicPr>
        <p:blipFill rotWithShape="1">
          <a:blip r:embed="rId2"/>
          <a:srcRect/>
          <a:stretch>
            <a:fillRect/>
          </a:stretch>
        </p:blipFill>
        <p:spPr>
          <a:xfrm>
            <a:off x="1434688" y="3391224"/>
            <a:ext cx="291825" cy="283151"/>
          </a:xfrm>
          <a:prstGeom prst="rect">
            <a:avLst/>
          </a:prstGeom>
          <a:noFill/>
          <a:ln>
            <a:noFill/>
          </a:ln>
        </p:spPr>
      </p:pic>
      <p:pic>
        <p:nvPicPr>
          <p:cNvPr id="313" name="Google Shape;313;p35"/>
          <p:cNvPicPr preferRelativeResize="0"/>
          <p:nvPr/>
        </p:nvPicPr>
        <p:blipFill rotWithShape="1">
          <a:blip r:embed="rId3"/>
          <a:srcRect/>
          <a:stretch>
            <a:fillRect/>
          </a:stretch>
        </p:blipFill>
        <p:spPr>
          <a:xfrm>
            <a:off x="7507150" y="335550"/>
            <a:ext cx="1695450" cy="1695450"/>
          </a:xfrm>
          <a:prstGeom prst="rect">
            <a:avLst/>
          </a:prstGeom>
          <a:noFill/>
          <a:ln>
            <a:noFill/>
          </a:ln>
        </p:spPr>
      </p:pic>
      <p:sp>
        <p:nvSpPr>
          <p:cNvPr id="314" name="Google Shape;314;p35"/>
          <p:cNvSpPr/>
          <p:nvPr/>
        </p:nvSpPr>
        <p:spPr>
          <a:xfrm rot="-726483">
            <a:off x="2514648" y="2716428"/>
            <a:ext cx="2530085" cy="825356"/>
          </a:xfrm>
          <a:prstGeom prst="rightArrow">
            <a:avLst>
              <a:gd name="adj1" fmla="val 50000"/>
              <a:gd name="adj2" fmla="val 50000"/>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FFFFFF"/>
                </a:solidFill>
                <a:latin typeface="Short Stack" panose="02010500040000000007"/>
                <a:ea typeface="Short Stack" panose="02010500040000000007"/>
                <a:cs typeface="Short Stack" panose="02010500040000000007"/>
                <a:sym typeface="Short Stack" panose="02010500040000000007"/>
              </a:rPr>
              <a:t>More APIs</a:t>
            </a:r>
            <a:endParaRPr sz="1800" b="1" i="0" u="none" strike="noStrike" cap="none">
              <a:solidFill>
                <a:srgbClr val="FFFFFF"/>
              </a:solidFill>
              <a:latin typeface="Short Stack" panose="02010500040000000007"/>
              <a:ea typeface="Short Stack" panose="02010500040000000007"/>
              <a:cs typeface="Short Stack" panose="02010500040000000007"/>
              <a:sym typeface="Short Stack" panose="02010500040000000007"/>
            </a:endParaRPr>
          </a:p>
        </p:txBody>
      </p:sp>
      <p:sp>
        <p:nvSpPr>
          <p:cNvPr id="315" name="Google Shape;315;p35"/>
          <p:cNvSpPr/>
          <p:nvPr/>
        </p:nvSpPr>
        <p:spPr>
          <a:xfrm>
            <a:off x="7098544" y="3003683"/>
            <a:ext cx="450900" cy="9294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6" name="Google Shape;316;p35"/>
          <p:cNvSpPr/>
          <p:nvPr/>
        </p:nvSpPr>
        <p:spPr>
          <a:xfrm rot="-5400000">
            <a:off x="5816274" y="2696450"/>
            <a:ext cx="1436100" cy="1044300"/>
          </a:xfrm>
          <a:prstGeom prst="rtTriangle">
            <a:avLst/>
          </a:prstGeom>
          <a:solidFill>
            <a:srgbClr val="4A86E8"/>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17" name="Google Shape;317;p35"/>
          <p:cNvCxnSpPr/>
          <p:nvPr/>
        </p:nvCxnSpPr>
        <p:spPr>
          <a:xfrm>
            <a:off x="7084050" y="2276888"/>
            <a:ext cx="10500" cy="1883400"/>
          </a:xfrm>
          <a:prstGeom prst="straightConnector1">
            <a:avLst/>
          </a:prstGeom>
          <a:noFill/>
          <a:ln w="38100" cap="flat" cmpd="sng">
            <a:solidFill>
              <a:srgbClr val="BF9000"/>
            </a:solidFill>
            <a:prstDash val="solid"/>
            <a:miter lim="800000"/>
            <a:headEnd type="stealth" w="med" len="med"/>
            <a:tailEnd type="none" w="sm" len="sm"/>
          </a:ln>
        </p:spPr>
      </p:cxnSp>
      <p:sp>
        <p:nvSpPr>
          <p:cNvPr id="318" name="Google Shape;318;p35"/>
          <p:cNvSpPr/>
          <p:nvPr/>
        </p:nvSpPr>
        <p:spPr>
          <a:xfrm rot="-5400000">
            <a:off x="6858288" y="2122494"/>
            <a:ext cx="105900" cy="366600"/>
          </a:xfrm>
          <a:prstGeom prst="rtTriangle">
            <a:avLst/>
          </a:prstGeom>
          <a:gradFill>
            <a:gsLst>
              <a:gs pos="0">
                <a:srgbClr val="F5D0D0"/>
              </a:gs>
              <a:gs pos="100000">
                <a:srgbClr val="D96868"/>
              </a:gs>
            </a:gsLst>
            <a:lin ang="5400012" scaled="0"/>
          </a:gra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9" name="Google Shape;319;p35"/>
          <p:cNvSpPr/>
          <p:nvPr/>
        </p:nvSpPr>
        <p:spPr>
          <a:xfrm>
            <a:off x="6453124" y="3764559"/>
            <a:ext cx="564600" cy="2538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0" name="Google Shape;320;p35"/>
          <p:cNvSpPr/>
          <p:nvPr/>
        </p:nvSpPr>
        <p:spPr>
          <a:xfrm>
            <a:off x="7117718" y="3756405"/>
            <a:ext cx="564600" cy="2538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1" name="Google Shape;321;p35"/>
          <p:cNvSpPr/>
          <p:nvPr/>
        </p:nvSpPr>
        <p:spPr>
          <a:xfrm>
            <a:off x="6452497" y="3558153"/>
            <a:ext cx="564600" cy="2538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2" name="Google Shape;322;p35"/>
          <p:cNvSpPr/>
          <p:nvPr/>
        </p:nvSpPr>
        <p:spPr>
          <a:xfrm>
            <a:off x="7117718" y="3549999"/>
            <a:ext cx="564600" cy="2538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100"/>
              <a:buFont typeface="Arial" panose="020B0604020202020204"/>
              <a:buNone/>
            </a:pPr>
            <a:endParaRPr sz="7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3" name="Google Shape;323;p35"/>
          <p:cNvSpPr/>
          <p:nvPr/>
        </p:nvSpPr>
        <p:spPr>
          <a:xfrm>
            <a:off x="6458112" y="3343465"/>
            <a:ext cx="564600" cy="2538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4" name="Google Shape;324;p35"/>
          <p:cNvSpPr/>
          <p:nvPr/>
        </p:nvSpPr>
        <p:spPr>
          <a:xfrm>
            <a:off x="7118345" y="3335558"/>
            <a:ext cx="564600" cy="253800"/>
          </a:xfrm>
          <a:prstGeom prst="cube">
            <a:avLst>
              <a:gd name="adj" fmla="val 25000"/>
            </a:avLst>
          </a:prstGeom>
          <a:solidFill>
            <a:srgbClr val="B24FFF"/>
          </a:solidFill>
          <a:ln w="12700" cap="flat" cmpd="sng">
            <a:solidFill>
              <a:srgbClr val="7030A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5" name="Google Shape;325;p35"/>
          <p:cNvSpPr/>
          <p:nvPr/>
        </p:nvSpPr>
        <p:spPr>
          <a:xfrm>
            <a:off x="6459690" y="3136846"/>
            <a:ext cx="564600" cy="2538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35"/>
          <p:cNvSpPr/>
          <p:nvPr/>
        </p:nvSpPr>
        <p:spPr>
          <a:xfrm>
            <a:off x="7120022" y="3136846"/>
            <a:ext cx="564600" cy="253800"/>
          </a:xfrm>
          <a:prstGeom prst="cube">
            <a:avLst>
              <a:gd name="adj" fmla="val 25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35"/>
          <p:cNvSpPr/>
          <p:nvPr/>
        </p:nvSpPr>
        <p:spPr>
          <a:xfrm>
            <a:off x="6458021" y="2934739"/>
            <a:ext cx="564600" cy="2538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8" name="Google Shape;328;p35"/>
          <p:cNvSpPr/>
          <p:nvPr/>
        </p:nvSpPr>
        <p:spPr>
          <a:xfrm>
            <a:off x="7118353" y="2914691"/>
            <a:ext cx="564600" cy="253800"/>
          </a:xfrm>
          <a:prstGeom prst="cube">
            <a:avLst>
              <a:gd name="adj" fmla="val 25000"/>
            </a:avLst>
          </a:prstGeom>
          <a:solidFill>
            <a:srgbClr val="0070C0"/>
          </a:solidFill>
          <a:ln w="12700" cap="flat" cmpd="sng">
            <a:solidFill>
              <a:srgbClr val="00206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9" name="Google Shape;329;p35"/>
          <p:cNvSpPr/>
          <p:nvPr/>
        </p:nvSpPr>
        <p:spPr>
          <a:xfrm rot="-5400000">
            <a:off x="6601050" y="2692050"/>
            <a:ext cx="972900" cy="3256200"/>
          </a:xfrm>
          <a:prstGeom prst="moon">
            <a:avLst>
              <a:gd name="adj" fmla="val 87500"/>
            </a:avLst>
          </a:prstGeom>
          <a:blipFill rotWithShape="1">
            <a:blip r:embed="rId1"/>
            <a:tile tx="0" ty="0" sx="99999" sy="99999" flip="none" algn="tl"/>
          </a:blipFill>
          <a:ln w="12700" cap="flat" cmpd="sng">
            <a:solidFill>
              <a:srgbClr val="FFC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30" name="Google Shape;330;p35"/>
          <p:cNvPicPr preferRelativeResize="0"/>
          <p:nvPr/>
        </p:nvPicPr>
        <p:blipFill rotWithShape="1">
          <a:blip r:embed="rId2"/>
          <a:srcRect/>
          <a:stretch>
            <a:fillRect/>
          </a:stretch>
        </p:blipFill>
        <p:spPr>
          <a:xfrm>
            <a:off x="7623707" y="3084369"/>
            <a:ext cx="957879" cy="929400"/>
          </a:xfrm>
          <a:prstGeom prst="rect">
            <a:avLst/>
          </a:prstGeom>
          <a:noFill/>
          <a:ln>
            <a:noFill/>
          </a:ln>
        </p:spPr>
      </p:pic>
      <p:sp>
        <p:nvSpPr>
          <p:cNvPr id="331" name="Google Shape;331;p35"/>
          <p:cNvSpPr/>
          <p:nvPr/>
        </p:nvSpPr>
        <p:spPr>
          <a:xfrm rot="873120">
            <a:off x="2468866" y="3862777"/>
            <a:ext cx="2530064" cy="825357"/>
          </a:xfrm>
          <a:prstGeom prst="rightArrow">
            <a:avLst>
              <a:gd name="adj1" fmla="val 50000"/>
              <a:gd name="adj2" fmla="val 50000"/>
            </a:avLst>
          </a:prstGeom>
          <a:solidFill>
            <a:srgbClr val="7030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FFFFFF"/>
                </a:solidFill>
                <a:latin typeface="Short Stack" panose="02010500040000000007"/>
                <a:ea typeface="Short Stack" panose="02010500040000000007"/>
                <a:cs typeface="Short Stack" panose="02010500040000000007"/>
                <a:sym typeface="Short Stack" panose="02010500040000000007"/>
              </a:rPr>
              <a:t>More Controllers</a:t>
            </a:r>
            <a:endParaRPr sz="1800" b="1" i="0" u="none" strike="noStrike" cap="none">
              <a:solidFill>
                <a:srgbClr val="FFFFFF"/>
              </a:solidFill>
              <a:latin typeface="Short Stack" panose="02010500040000000007"/>
              <a:ea typeface="Short Stack" panose="02010500040000000007"/>
              <a:cs typeface="Short Stack" panose="02010500040000000007"/>
              <a:sym typeface="Short Stack" panose="02010500040000000007"/>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4517</Words>
  <Application>WPS 演示</Application>
  <PresentationFormat>On-screen Show (16:9)</PresentationFormat>
  <Paragraphs>434</Paragraphs>
  <Slides>43</Slides>
  <Notes>43</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43</vt:i4>
      </vt:variant>
    </vt:vector>
  </HeadingPairs>
  <TitlesOfParts>
    <vt:vector size="59" baseType="lpstr">
      <vt:lpstr>Arial</vt:lpstr>
      <vt:lpstr>宋体</vt:lpstr>
      <vt:lpstr>Wingdings</vt:lpstr>
      <vt:lpstr>Arial</vt:lpstr>
      <vt:lpstr>Calibri</vt:lpstr>
      <vt:lpstr>Short Stack</vt:lpstr>
      <vt:lpstr>Helvetica Neue</vt:lpstr>
      <vt:lpstr>微软雅黑</vt:lpstr>
      <vt:lpstr>Arial Unicode MS</vt:lpstr>
      <vt:lpstr>Indie Flower</vt:lpstr>
      <vt:lpstr>Roboto</vt:lpstr>
      <vt:lpstr>Oswald</vt:lpstr>
      <vt:lpstr>Courier New</vt:lpstr>
      <vt:lpstr>Georgia</vt:lpstr>
      <vt:lpstr>Office Theme</vt:lpstr>
      <vt:lpstr>Simple Light</vt:lpstr>
      <vt:lpstr>PowerPoint 演示文稿</vt:lpstr>
      <vt:lpstr>PowerPoint 演示文稿</vt:lpstr>
      <vt:lpstr>PowerPoint 演示文稿</vt:lpstr>
      <vt:lpstr>PowerPoint 演示文稿</vt:lpstr>
      <vt:lpstr>PowerPoint 演示文稿</vt:lpstr>
      <vt:lpstr>PowerPoint 演示文稿</vt:lpstr>
      <vt:lpstr>Kubernetes Grows Fast</vt:lpstr>
      <vt:lpstr>Kubernetes Grows Fast</vt:lpstr>
      <vt:lpstr>Kubernetes Grows Fast</vt:lpstr>
      <vt:lpstr>Kubernetes Growth</vt:lpstr>
      <vt:lpstr>Kubernetes Growth</vt:lpstr>
      <vt:lpstr>Kubernetes Growth</vt:lpstr>
      <vt:lpstr>Kubernetes Giant？ </vt:lpstr>
      <vt:lpstr>Kubernetes Giant？ </vt:lpstr>
      <vt:lpstr>PowerPoint 演示文稿</vt:lpstr>
      <vt:lpstr>CRD Comes to the Rescue? </vt:lpstr>
      <vt:lpstr>CRD: Define as You Like</vt:lpstr>
      <vt:lpstr>CRD Explained</vt:lpstr>
      <vt:lpstr>CRD Explained</vt:lpstr>
      <vt:lpstr>PowerPoint 演示文稿</vt:lpstr>
      <vt:lpstr>     Declarative API</vt:lpstr>
      <vt:lpstr>PowerPoint 演示文稿</vt:lpstr>
      <vt:lpstr>PowerPoint 演示文稿</vt:lpstr>
      <vt:lpstr>PowerPoint 演示文稿</vt:lpstr>
      <vt:lpstr>PowerPoint 演示文稿</vt:lpstr>
      <vt:lpstr>CRD vs. Native API </vt:lpstr>
      <vt:lpstr>PowerPoint 演示文稿</vt:lpstr>
      <vt:lpstr>CRD: Define as You Like</vt:lpstr>
      <vt:lpstr>Build CRD</vt:lpstr>
      <vt:lpstr>How to Build Panda CRD and Controller                   in two minutes !!!</vt:lpstr>
      <vt:lpstr>Placeholder for the Demo</vt:lpstr>
      <vt:lpstr>CRD’s Evolution </vt:lpstr>
      <vt:lpstr>CRD’s Evolution  </vt:lpstr>
      <vt:lpstr>CRD’s Evolution </vt:lpstr>
      <vt:lpstr>Kubernetes Fleet</vt:lpstr>
      <vt:lpstr>Kubernetes Growth</vt:lpstr>
      <vt:lpstr>Kubernetes Growth</vt:lpstr>
      <vt:lpstr>We Have a Vision</vt:lpstr>
      <vt:lpstr>We Have a Vision</vt:lpstr>
      <vt:lpstr>Resources </vt:lpstr>
      <vt:lpstr>Acknowledgement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毛毛</cp:lastModifiedBy>
  <cp:revision>2</cp:revision>
  <dcterms:created xsi:type="dcterms:W3CDTF">2019-06-26T02:02:49Z</dcterms:created>
  <dcterms:modified xsi:type="dcterms:W3CDTF">2019-06-26T02:04:26Z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